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90" r:id="rId5"/>
    <p:sldId id="303" r:id="rId6"/>
    <p:sldId id="304" r:id="rId7"/>
    <p:sldId id="295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305" r:id="rId27"/>
    <p:sldId id="278" r:id="rId28"/>
    <p:sldId id="297" r:id="rId29"/>
    <p:sldId id="298" r:id="rId30"/>
    <p:sldId id="299" r:id="rId31"/>
    <p:sldId id="300" r:id="rId32"/>
    <p:sldId id="301" r:id="rId33"/>
    <p:sldId id="302" r:id="rId34"/>
    <p:sldId id="306" r:id="rId35"/>
    <p:sldId id="277" r:id="rId36"/>
  </p:sldIdLst>
  <p:sldSz cx="18288000" cy="10287000"/>
  <p:notesSz cx="10287000" cy="18288000"/>
  <p:embeddedFontLst>
    <p:embeddedFont>
      <p:font typeface="서울남산 장체B" panose="02020603020101020101" pitchFamily="18" charset="-127"/>
      <p:regular r:id="rId37"/>
    </p:embeddedFont>
    <p:embeddedFont>
      <p:font typeface="서울남산 장체EB" panose="02020603020101020101" pitchFamily="18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5" autoAdjust="0"/>
    <p:restoredTop sz="95078" autoAdjust="0"/>
  </p:normalViewPr>
  <p:slideViewPr>
    <p:cSldViewPr>
      <p:cViewPr>
        <p:scale>
          <a:sx n="50" d="100"/>
          <a:sy n="50" d="100"/>
        </p:scale>
        <p:origin x="1037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6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8.png"/><Relationship Id="rId4" Type="http://schemas.openxmlformats.org/officeDocument/2006/relationships/image" Target="../media/image55.pn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5.png"/><Relationship Id="rId7" Type="http://schemas.openxmlformats.org/officeDocument/2006/relationships/image" Target="../media/image7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58.png"/><Relationship Id="rId10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75.png"/><Relationship Id="rId4" Type="http://schemas.openxmlformats.org/officeDocument/2006/relationships/image" Target="../media/image55.png"/><Relationship Id="rId9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5.png"/><Relationship Id="rId7" Type="http://schemas.openxmlformats.org/officeDocument/2006/relationships/image" Target="../media/image7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84.png"/><Relationship Id="rId4" Type="http://schemas.openxmlformats.org/officeDocument/2006/relationships/image" Target="../media/image55.png"/><Relationship Id="rId9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56.png"/><Relationship Id="rId7" Type="http://schemas.openxmlformats.org/officeDocument/2006/relationships/image" Target="../media/image8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0.png"/><Relationship Id="rId7" Type="http://schemas.openxmlformats.org/officeDocument/2006/relationships/image" Target="../media/image10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10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10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11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07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0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07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74141" y="2012951"/>
            <a:ext cx="8773912" cy="2750582"/>
            <a:chOff x="4674141" y="2012951"/>
            <a:chExt cx="8773912" cy="27505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20000">
              <a:off x="4674141" y="2012951"/>
              <a:ext cx="8773912" cy="275058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86385" y="4157643"/>
            <a:ext cx="13712944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600" kern="0" spc="-500" dirty="0" err="1">
                <a:solidFill>
                  <a:srgbClr val="FF725D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ExtraBold" pitchFamily="34" charset="0"/>
              </a:rPr>
              <a:t>잡케어</a:t>
            </a:r>
            <a:r>
              <a:rPr lang="ko-KR" altLang="en-US" sz="9600" kern="0" spc="-500" dirty="0">
                <a:solidFill>
                  <a:srgbClr val="FF725D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ExtraBold" pitchFamily="34" charset="0"/>
              </a:rPr>
              <a:t> 서비스에 적용 가능한 추천 알고리즘 개발</a:t>
            </a:r>
            <a:endParaRPr lang="en-US" sz="14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04500" y="3098926"/>
            <a:ext cx="1167671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spc="-300" dirty="0" err="1">
                <a:solidFill>
                  <a:srgbClr val="7E93EB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ExtraBold" pitchFamily="34" charset="0"/>
              </a:rPr>
              <a:t>잡케어</a:t>
            </a:r>
            <a:r>
              <a:rPr lang="ko-KR" altLang="en-US" sz="6600" kern="0" spc="-300" dirty="0">
                <a:solidFill>
                  <a:srgbClr val="7E93EB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ExtraBold" pitchFamily="34" charset="0"/>
              </a:rPr>
              <a:t> 추천 알고리즘 경진대회</a:t>
            </a:r>
            <a:endParaRPr lang="en-US" sz="14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0" y="7493111"/>
            <a:ext cx="8818221" cy="5144389"/>
            <a:chOff x="0" y="7493111"/>
            <a:chExt cx="8818221" cy="51443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887863" y="8366581"/>
              <a:ext cx="5504389" cy="3397450"/>
              <a:chOff x="2887863" y="8366581"/>
              <a:chExt cx="5504389" cy="339745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260000">
                <a:off x="2887863" y="8366581"/>
                <a:ext cx="5504389" cy="33974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9040009"/>
              <a:ext cx="4761681" cy="2180458"/>
              <a:chOff x="0" y="9040009"/>
              <a:chExt cx="4761681" cy="218045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9040009"/>
                <a:ext cx="4761681" cy="218045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1342396" y="6546907"/>
            <a:ext cx="4130612" cy="737728"/>
            <a:chOff x="-1342396" y="6546907"/>
            <a:chExt cx="4130612" cy="737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42396" y="6546907"/>
              <a:ext cx="4130612" cy="7377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83325" y="1212162"/>
            <a:ext cx="9064866" cy="10123660"/>
            <a:chOff x="13383325" y="1212162"/>
            <a:chExt cx="9064866" cy="1012366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209094" y="1820646"/>
              <a:ext cx="6534192" cy="6644423"/>
              <a:chOff x="15209094" y="1820646"/>
              <a:chExt cx="6534192" cy="664442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4620000">
                <a:off x="15209094" y="1820646"/>
                <a:ext cx="6534192" cy="664442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10806" y="6546907"/>
              <a:ext cx="5679670" cy="4788915"/>
              <a:chOff x="13710806" y="6546907"/>
              <a:chExt cx="5679670" cy="478891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710806" y="6546907"/>
                <a:ext cx="5679670" cy="47889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383325" y="5790454"/>
              <a:ext cx="6956151" cy="2900019"/>
              <a:chOff x="13383325" y="5790454"/>
              <a:chExt cx="6956151" cy="290001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383325" y="5790454"/>
                <a:ext cx="6956151" cy="290001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969393" y="-3001423"/>
            <a:ext cx="5384298" cy="6993246"/>
            <a:chOff x="-969393" y="-3001423"/>
            <a:chExt cx="5384298" cy="699324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843253" y="-2239524"/>
              <a:ext cx="5132019" cy="4413742"/>
              <a:chOff x="-843253" y="-2239524"/>
              <a:chExt cx="5132019" cy="441374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5480000">
                <a:off x="-843253" y="-2239524"/>
                <a:ext cx="5132019" cy="441374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15426" y="1803841"/>
              <a:ext cx="1839878" cy="1805792"/>
              <a:chOff x="1315426" y="1803841"/>
              <a:chExt cx="1839878" cy="180579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3000000">
                <a:off x="1315426" y="1803841"/>
                <a:ext cx="1839878" cy="1805792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C8369D5-EB8F-4B83-B5D3-7CE19A03A3F0}"/>
              </a:ext>
            </a:extLst>
          </p:cNvPr>
          <p:cNvSpPr txBox="1"/>
          <p:nvPr/>
        </p:nvSpPr>
        <p:spPr>
          <a:xfrm>
            <a:off x="8818222" y="84963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4ACA64-74E2-4936-A912-CDD435F91536}"/>
              </a:ext>
            </a:extLst>
          </p:cNvPr>
          <p:cNvSpPr txBox="1"/>
          <p:nvPr/>
        </p:nvSpPr>
        <p:spPr>
          <a:xfrm>
            <a:off x="7187033" y="7592080"/>
            <a:ext cx="3911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강하연</a:t>
            </a:r>
            <a:r>
              <a:rPr lang="ko-KR" altLang="en-US" sz="28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김주은 </a:t>
            </a:r>
            <a:r>
              <a:rPr lang="ko-KR" altLang="en-US" sz="2800" dirty="0" err="1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정다인</a:t>
            </a:r>
            <a:r>
              <a:rPr lang="ko-KR" altLang="en-US" sz="28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</a:t>
            </a:r>
            <a:r>
              <a:rPr lang="ko-KR" altLang="en-US" sz="2800" dirty="0" err="1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정솔잎</a:t>
            </a:r>
            <a:endParaRPr lang="ko-KR" altLang="en-US" sz="28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8095" y="0"/>
            <a:ext cx="19413842" cy="2072381"/>
            <a:chOff x="-438095" y="0"/>
            <a:chExt cx="19413842" cy="207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38095" y="0"/>
              <a:ext cx="19413842" cy="207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76114" y="312915"/>
            <a:ext cx="693577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x = 'person_attribute_a'</a:t>
            </a:r>
          </a:p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y = 'target'</a:t>
            </a:r>
            <a:endParaRPr lang="en-US" sz="3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634146" y="5465116"/>
            <a:ext cx="225186" cy="342786"/>
            <a:chOff x="3634146" y="5465116"/>
            <a:chExt cx="225186" cy="342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4146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1881" y="4618850"/>
            <a:ext cx="595762" cy="1048015"/>
            <a:chOff x="7041881" y="4618850"/>
            <a:chExt cx="595762" cy="10480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1881" y="4618850"/>
              <a:ext cx="595762" cy="104801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732946" y="5138713"/>
            <a:ext cx="3154750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cs typeface="NanumSquareRoundOTF ExtraBold" pitchFamily="34" charset="0"/>
              </a:rPr>
              <a:t>키워드를</a:t>
            </a:r>
          </a:p>
          <a:p>
            <a:pPr algn="ctr"/>
            <a:r>
              <a:rPr lang="en-US" sz="26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cs typeface="NanumSquareRoundOTF ExtraBold" pitchFamily="34" charset="0"/>
              </a:rPr>
              <a:t>입력해주세요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632946" y="5138713"/>
            <a:ext cx="3154750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cs typeface="NanumSquareRoundOTF ExtraBold" pitchFamily="34" charset="0"/>
              </a:rPr>
              <a:t>키워드를</a:t>
            </a:r>
          </a:p>
          <a:p>
            <a:pPr algn="ctr"/>
            <a:r>
              <a:rPr lang="en-US" sz="26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cs typeface="NanumSquareRoundOTF ExtraBold" pitchFamily="34" charset="0"/>
              </a:rPr>
              <a:t>입력해주세요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051938" y="8102943"/>
            <a:ext cx="14433777" cy="1689852"/>
            <a:chOff x="2051938" y="8102943"/>
            <a:chExt cx="14433777" cy="16898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1938" y="8102943"/>
              <a:ext cx="14433777" cy="168985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517029" y="8678039"/>
            <a:ext cx="1242857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1의 특징 값을 값을 갖는 사람들이 target 1일 확률이 더욱 높음</a:t>
            </a:r>
            <a:endParaRPr lang="en-US" sz="24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3414204" y="8708472"/>
            <a:ext cx="665072" cy="410826"/>
            <a:chOff x="3414204" y="8708472"/>
            <a:chExt cx="665072" cy="4108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414204" y="8708472"/>
              <a:ext cx="314486" cy="410826"/>
              <a:chOff x="3414204" y="8708472"/>
              <a:chExt cx="314486" cy="41082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14204" y="8708472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64789" y="8708472"/>
              <a:ext cx="314486" cy="410826"/>
              <a:chOff x="3764789" y="8708472"/>
              <a:chExt cx="314486" cy="41082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64789" y="8708472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541341" y="8772330"/>
            <a:ext cx="654177" cy="414635"/>
            <a:chOff x="14541341" y="8772330"/>
            <a:chExt cx="654177" cy="41463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541341" y="8772330"/>
              <a:ext cx="314486" cy="410826"/>
              <a:chOff x="14541341" y="8772330"/>
              <a:chExt cx="314486" cy="41082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541341" y="8772330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881031" y="8776139"/>
              <a:ext cx="314486" cy="410826"/>
              <a:chOff x="14881031" y="8776139"/>
              <a:chExt cx="314486" cy="41082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81031" y="8776139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48432" y="3220221"/>
            <a:ext cx="6171429" cy="4352106"/>
            <a:chOff x="548432" y="3220221"/>
            <a:chExt cx="6171429" cy="435210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432" y="3220221"/>
              <a:ext cx="6171429" cy="43521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752897" y="2755369"/>
            <a:ext cx="5178420" cy="5057050"/>
            <a:chOff x="7752897" y="2755369"/>
            <a:chExt cx="5178420" cy="505705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52897" y="2755369"/>
              <a:ext cx="5178420" cy="505705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228571" y="2057143"/>
            <a:ext cx="4704676" cy="6171429"/>
            <a:chOff x="13228571" y="2057143"/>
            <a:chExt cx="4704676" cy="61714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28571" y="2057143"/>
              <a:ext cx="470467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8095" y="0"/>
            <a:ext cx="19413842" cy="2072381"/>
            <a:chOff x="-438095" y="0"/>
            <a:chExt cx="19413842" cy="207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38095" y="0"/>
              <a:ext cx="19413842" cy="207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76114" y="312915"/>
            <a:ext cx="693577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person_attribute_a_1</a:t>
            </a:r>
          </a:p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회원 속성 A 하위 속성 1 특징 값</a:t>
            </a:r>
            <a:endParaRPr lang="en-US" sz="44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051938" y="8102943"/>
            <a:ext cx="14433777" cy="1689852"/>
            <a:chOff x="2051938" y="8102943"/>
            <a:chExt cx="14433777" cy="16898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1938" y="8102943"/>
              <a:ext cx="14433777" cy="168985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17029" y="8678036"/>
            <a:ext cx="1242857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대부분의 사람들이 </a:t>
            </a:r>
            <a:r>
              <a:rPr lang="en-US" sz="3200" kern="0" spc="-200" dirty="0">
                <a:solidFill>
                  <a:srgbClr val="FF0000"/>
                </a:solidFill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0의 값을 </a:t>
            </a:r>
            <a:r>
              <a:rPr lang="en-US" sz="32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취하고 있는 것을 볼 수 있음</a:t>
            </a:r>
            <a:endParaRPr lang="en-US" sz="24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3414204" y="8708472"/>
            <a:ext cx="665072" cy="410826"/>
            <a:chOff x="3414204" y="8708472"/>
            <a:chExt cx="665072" cy="4108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414204" y="8708472"/>
              <a:ext cx="314486" cy="410826"/>
              <a:chOff x="3414204" y="8708472"/>
              <a:chExt cx="314486" cy="41082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14204" y="8708472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64789" y="8708472"/>
              <a:ext cx="314486" cy="410826"/>
              <a:chOff x="3764789" y="8708472"/>
              <a:chExt cx="314486" cy="41082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64789" y="8708472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541341" y="8772330"/>
            <a:ext cx="654177" cy="414635"/>
            <a:chOff x="14541341" y="8772330"/>
            <a:chExt cx="654177" cy="41463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541341" y="8772330"/>
              <a:ext cx="314486" cy="410826"/>
              <a:chOff x="14541341" y="8772330"/>
              <a:chExt cx="314486" cy="41082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541341" y="8772330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881031" y="8776139"/>
              <a:ext cx="314486" cy="410826"/>
              <a:chOff x="14881031" y="8776139"/>
              <a:chExt cx="314486" cy="41082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81031" y="8776139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661025" y="4464678"/>
            <a:ext cx="6171429" cy="1617582"/>
            <a:chOff x="661025" y="4464678"/>
            <a:chExt cx="6171429" cy="16175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025" y="4464678"/>
              <a:ext cx="6171429" cy="16175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65912" y="4759887"/>
            <a:ext cx="595762" cy="1048015"/>
            <a:chOff x="7765912" y="4759887"/>
            <a:chExt cx="595762" cy="10480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5912" y="4759887"/>
              <a:ext cx="595762" cy="10480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09800" y="3231800"/>
            <a:ext cx="6171429" cy="4344563"/>
            <a:chOff x="9709800" y="3231800"/>
            <a:chExt cx="6171429" cy="434456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09800" y="3231800"/>
              <a:ext cx="6171429" cy="43445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8095" y="0"/>
            <a:ext cx="19413842" cy="2072381"/>
            <a:chOff x="-438095" y="0"/>
            <a:chExt cx="19413842" cy="207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38095" y="0"/>
              <a:ext cx="19413842" cy="207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76114" y="312915"/>
            <a:ext cx="693577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person_attribute_b</a:t>
            </a:r>
          </a:p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회원 속성 B 특징 값</a:t>
            </a:r>
            <a:endParaRPr lang="en-US" sz="3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804653" y="4618850"/>
            <a:ext cx="595762" cy="1048015"/>
            <a:chOff x="7804653" y="4618850"/>
            <a:chExt cx="595762" cy="10480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4653" y="4618850"/>
              <a:ext cx="595762" cy="10480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51938" y="8102943"/>
            <a:ext cx="14433777" cy="1689852"/>
            <a:chOff x="2051938" y="8102943"/>
            <a:chExt cx="14433777" cy="16898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1938" y="8102943"/>
              <a:ext cx="14433777" cy="168985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517029" y="8678036"/>
            <a:ext cx="1242857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다른 값들에 비해서 0의 값이 매우 적은 것을 볼 수 있음</a:t>
            </a:r>
            <a:endParaRPr lang="en-US" sz="24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3414204" y="8708472"/>
            <a:ext cx="665072" cy="410826"/>
            <a:chOff x="3414204" y="8708472"/>
            <a:chExt cx="665072" cy="4108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14204" y="8708472"/>
              <a:ext cx="314486" cy="410826"/>
              <a:chOff x="3414204" y="8708472"/>
              <a:chExt cx="314486" cy="41082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14204" y="8708472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764789" y="8708472"/>
              <a:ext cx="314486" cy="410826"/>
              <a:chOff x="3764789" y="8708472"/>
              <a:chExt cx="314486" cy="41082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64789" y="8708472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4541341" y="8772330"/>
            <a:ext cx="654177" cy="414635"/>
            <a:chOff x="14541341" y="8772330"/>
            <a:chExt cx="654177" cy="41463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541341" y="8772330"/>
              <a:ext cx="314486" cy="410826"/>
              <a:chOff x="14541341" y="8772330"/>
              <a:chExt cx="314486" cy="41082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541341" y="8772330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881031" y="8776139"/>
              <a:ext cx="314486" cy="410826"/>
              <a:chOff x="14881031" y="8776139"/>
              <a:chExt cx="314486" cy="41082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881031" y="8776139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314807" y="4528539"/>
            <a:ext cx="6863865" cy="1366490"/>
            <a:chOff x="314807" y="4528539"/>
            <a:chExt cx="6863865" cy="13664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807" y="4528539"/>
              <a:ext cx="6863865" cy="13664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68826" y="2711864"/>
            <a:ext cx="6978530" cy="5058233"/>
            <a:chOff x="9268826" y="2711864"/>
            <a:chExt cx="6978530" cy="505823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8826" y="2711864"/>
              <a:ext cx="6978530" cy="50582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8095" y="0"/>
            <a:ext cx="19413842" cy="2072381"/>
            <a:chOff x="-438095" y="0"/>
            <a:chExt cx="19413842" cy="207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38095" y="0"/>
              <a:ext cx="19413842" cy="207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171017" y="308045"/>
            <a:ext cx="6195618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x = 'person_attribute_b'</a:t>
            </a:r>
          </a:p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y = 'target'</a:t>
            </a:r>
            <a:endParaRPr lang="en-US" sz="44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634146" y="5465116"/>
            <a:ext cx="225186" cy="342786"/>
            <a:chOff x="3634146" y="5465116"/>
            <a:chExt cx="225186" cy="342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4146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47822" y="4779257"/>
            <a:ext cx="595762" cy="1048015"/>
            <a:chOff x="6047822" y="4779257"/>
            <a:chExt cx="595762" cy="10480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7822" y="4779257"/>
              <a:ext cx="595762" cy="104801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32946" y="5138713"/>
            <a:ext cx="3154750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cs typeface="NanumSquareRoundOTF ExtraBold" pitchFamily="34" charset="0"/>
              </a:rPr>
              <a:t>키워드를</a:t>
            </a:r>
          </a:p>
          <a:p>
            <a:pPr algn="ctr"/>
            <a:r>
              <a:rPr lang="en-US" sz="26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cs typeface="NanumSquareRoundOTF ExtraBold" pitchFamily="34" charset="0"/>
              </a:rPr>
              <a:t>입력해주세요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737855" y="8122314"/>
            <a:ext cx="14433777" cy="1689852"/>
            <a:chOff x="1737855" y="8122314"/>
            <a:chExt cx="14433777" cy="16898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7855" y="8122314"/>
              <a:ext cx="14433777" cy="168985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321963" y="8721549"/>
            <a:ext cx="135989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1의 특징과 5의 특징을 제외하고는 target 값이 1일 확률이 절반 이하 수준임</a:t>
            </a:r>
            <a:endParaRPr lang="en-US" sz="3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3301610" y="8761036"/>
            <a:ext cx="665072" cy="410826"/>
            <a:chOff x="3414204" y="8708472"/>
            <a:chExt cx="665072" cy="4108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414204" y="8708472"/>
              <a:ext cx="314486" cy="410826"/>
              <a:chOff x="3414204" y="8708472"/>
              <a:chExt cx="314486" cy="41082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14204" y="8708472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64789" y="8708472"/>
              <a:ext cx="314486" cy="410826"/>
              <a:chOff x="3764789" y="8708472"/>
              <a:chExt cx="314486" cy="41082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64789" y="8708472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541341" y="8772330"/>
            <a:ext cx="654177" cy="414635"/>
            <a:chOff x="14541341" y="8772330"/>
            <a:chExt cx="654177" cy="41463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541341" y="8772330"/>
              <a:ext cx="314486" cy="410826"/>
              <a:chOff x="14541341" y="8772330"/>
              <a:chExt cx="314486" cy="41082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541341" y="8772330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881031" y="8776139"/>
              <a:ext cx="314486" cy="410826"/>
              <a:chOff x="14881031" y="8776139"/>
              <a:chExt cx="314486" cy="41082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81031" y="8776139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33333" y="2768432"/>
            <a:ext cx="5888943" cy="5393369"/>
            <a:chOff x="133333" y="2768432"/>
            <a:chExt cx="5888943" cy="539336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333" y="2768432"/>
              <a:ext cx="5888943" cy="53933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643584" y="2384757"/>
            <a:ext cx="6171429" cy="5837016"/>
            <a:chOff x="6643584" y="2384757"/>
            <a:chExt cx="6171429" cy="583701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43584" y="2384757"/>
              <a:ext cx="6171429" cy="58370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050732" y="2617843"/>
            <a:ext cx="4727195" cy="5050028"/>
            <a:chOff x="13050732" y="2617843"/>
            <a:chExt cx="4727195" cy="50500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50732" y="2617843"/>
              <a:ext cx="4727195" cy="50500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8095" y="0"/>
            <a:ext cx="19413842" cy="2072381"/>
            <a:chOff x="-438095" y="0"/>
            <a:chExt cx="19413842" cy="207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38095" y="0"/>
              <a:ext cx="19413842" cy="207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45048" y="312915"/>
            <a:ext cx="6195618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x = 'person_attribute_b'</a:t>
            </a:r>
          </a:p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y = 'target'</a:t>
            </a:r>
            <a:endParaRPr lang="en-US" sz="36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97187" y="4891999"/>
            <a:ext cx="595762" cy="1048015"/>
            <a:chOff x="797187" y="4891999"/>
            <a:chExt cx="595762" cy="10480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187" y="4891999"/>
              <a:ext cx="595762" cy="104801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-1334483" y="8692696"/>
            <a:ext cx="196340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person_attribute_a_1 = 4 이고 person_attribute_b = 0이면 무조건 target = 1이 된다.</a:t>
            </a:r>
            <a:endParaRPr lang="en-US" sz="24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737855" y="8761827"/>
            <a:ext cx="665072" cy="410826"/>
            <a:chOff x="1737855" y="8761827"/>
            <a:chExt cx="665072" cy="4108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37855" y="8761827"/>
              <a:ext cx="314486" cy="410826"/>
              <a:chOff x="1737855" y="8761827"/>
              <a:chExt cx="314486" cy="41082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37855" y="8761827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088440" y="8761827"/>
              <a:ext cx="314486" cy="410826"/>
              <a:chOff x="2088440" y="8761827"/>
              <a:chExt cx="314486" cy="41082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88440" y="8761827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541341" y="8772330"/>
            <a:ext cx="654177" cy="414635"/>
            <a:chOff x="14541341" y="8772330"/>
            <a:chExt cx="654177" cy="41463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541341" y="8772330"/>
              <a:ext cx="314486" cy="410826"/>
              <a:chOff x="14541341" y="8772330"/>
              <a:chExt cx="314486" cy="41082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541341" y="8772330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881031" y="8776139"/>
              <a:ext cx="314486" cy="410826"/>
              <a:chOff x="14881031" y="8776139"/>
              <a:chExt cx="314486" cy="41082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81031" y="8776139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97187" y="2072381"/>
            <a:ext cx="10593449" cy="786233"/>
            <a:chOff x="797187" y="2072381"/>
            <a:chExt cx="10593449" cy="7862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7187" y="2072381"/>
              <a:ext cx="10593449" cy="7862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02926" y="2890628"/>
            <a:ext cx="4924873" cy="4504457"/>
            <a:chOff x="2402926" y="2890628"/>
            <a:chExt cx="4924873" cy="45044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2926" y="2890628"/>
              <a:ext cx="4924873" cy="45044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984611" y="7395086"/>
            <a:ext cx="4343188" cy="721658"/>
            <a:chOff x="2984611" y="7395086"/>
            <a:chExt cx="4343188" cy="7216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84611" y="7395086"/>
              <a:ext cx="4343188" cy="7216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20763" y="8140157"/>
            <a:ext cx="14433777" cy="1689852"/>
            <a:chOff x="2286000" y="8116744"/>
            <a:chExt cx="14433777" cy="168985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6000" y="8116744"/>
              <a:ext cx="14433777" cy="16898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60960" y="3880645"/>
            <a:ext cx="7572508" cy="2022707"/>
            <a:chOff x="9760960" y="3880645"/>
            <a:chExt cx="7572508" cy="202270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60960" y="3880645"/>
              <a:ext cx="7572508" cy="20227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547095" y="4891999"/>
            <a:ext cx="595762" cy="1048015"/>
            <a:chOff x="8547095" y="4891999"/>
            <a:chExt cx="595762" cy="104801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7095" y="4891999"/>
              <a:ext cx="595762" cy="1048015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8637652" y="6803839"/>
            <a:ext cx="9819124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이러한 특징 값을 갖는 사람은 2명뿐이다. 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매우 희귀한 경우라고 할 수 있다.</a:t>
            </a:r>
            <a:endParaRPr lang="en-US" sz="20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8095" y="0"/>
            <a:ext cx="19413842" cy="2072381"/>
            <a:chOff x="-438095" y="0"/>
            <a:chExt cx="19413842" cy="207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38095" y="0"/>
              <a:ext cx="19413842" cy="207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856934" y="289694"/>
            <a:ext cx="6195618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x = 'person_prefer_c'</a:t>
            </a:r>
          </a:p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y = 'target'</a:t>
            </a:r>
            <a:endParaRPr lang="en-US" sz="36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634146" y="5465116"/>
            <a:ext cx="225186" cy="342786"/>
            <a:chOff x="3634146" y="5465116"/>
            <a:chExt cx="225186" cy="342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4146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47822" y="4779257"/>
            <a:ext cx="595762" cy="1048015"/>
            <a:chOff x="6047822" y="4779257"/>
            <a:chExt cx="595762" cy="10480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7822" y="4779257"/>
              <a:ext cx="595762" cy="104801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32946" y="5138713"/>
            <a:ext cx="3154750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cs typeface="NanumSquareRoundOTF ExtraBold" pitchFamily="34" charset="0"/>
              </a:rPr>
              <a:t>키워드를</a:t>
            </a:r>
          </a:p>
          <a:p>
            <a:pPr algn="ctr"/>
            <a:r>
              <a:rPr lang="en-US" sz="26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cs typeface="NanumSquareRoundOTF ExtraBold" pitchFamily="34" charset="0"/>
              </a:rPr>
              <a:t>입력해주세요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737855" y="8122314"/>
            <a:ext cx="14433777" cy="1689852"/>
            <a:chOff x="1737855" y="8122314"/>
            <a:chExt cx="14433777" cy="16898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7855" y="8122314"/>
              <a:ext cx="14433777" cy="168985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321963" y="8721550"/>
            <a:ext cx="135989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 target 값에 대한 </a:t>
            </a:r>
            <a:r>
              <a:rPr lang="en-US" sz="3200" kern="0" spc="-200" dirty="0" err="1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특별한</a:t>
            </a:r>
            <a:r>
              <a:rPr lang="en-US" sz="32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 </a:t>
            </a:r>
            <a:r>
              <a:rPr lang="ko-KR" altLang="en-US" sz="32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특징은 </a:t>
            </a:r>
            <a:r>
              <a:rPr lang="en-US" sz="32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 보이지 않음</a:t>
            </a:r>
            <a:endParaRPr lang="en-US" sz="24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3414204" y="8708472"/>
            <a:ext cx="665072" cy="410826"/>
            <a:chOff x="3414204" y="8708472"/>
            <a:chExt cx="665072" cy="4108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414204" y="8708472"/>
              <a:ext cx="314486" cy="410826"/>
              <a:chOff x="3414204" y="8708472"/>
              <a:chExt cx="314486" cy="41082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14204" y="8708472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64789" y="8708472"/>
              <a:ext cx="314486" cy="410826"/>
              <a:chOff x="3764789" y="8708472"/>
              <a:chExt cx="314486" cy="41082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64789" y="8708472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541341" y="8772330"/>
            <a:ext cx="654177" cy="414635"/>
            <a:chOff x="14541341" y="8772330"/>
            <a:chExt cx="654177" cy="41463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541341" y="8772330"/>
              <a:ext cx="314486" cy="410826"/>
              <a:chOff x="14541341" y="8772330"/>
              <a:chExt cx="314486" cy="41082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541341" y="8772330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881031" y="8776139"/>
              <a:ext cx="314486" cy="410826"/>
              <a:chOff x="14881031" y="8776139"/>
              <a:chExt cx="314486" cy="41082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81031" y="8776139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-34632" y="2759137"/>
            <a:ext cx="6171429" cy="5342694"/>
            <a:chOff x="-34632" y="2759137"/>
            <a:chExt cx="6171429" cy="53426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4632" y="2759137"/>
              <a:ext cx="6171429" cy="53426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40533" y="2276942"/>
            <a:ext cx="6040850" cy="5731829"/>
            <a:chOff x="6740533" y="2276942"/>
            <a:chExt cx="6040850" cy="57318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0533" y="2276942"/>
              <a:ext cx="6040850" cy="57318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781383" y="2143047"/>
            <a:ext cx="5632563" cy="5861091"/>
            <a:chOff x="12781383" y="2143047"/>
            <a:chExt cx="5632563" cy="586109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81383" y="2143047"/>
              <a:ext cx="5632563" cy="58610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8095" y="0"/>
            <a:ext cx="19413842" cy="2072381"/>
            <a:chOff x="-438095" y="0"/>
            <a:chExt cx="19413842" cy="207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38095" y="0"/>
              <a:ext cx="19413842" cy="207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23636" y="312008"/>
            <a:ext cx="6195618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x = 'person_prefer_c'</a:t>
            </a:r>
          </a:p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y = 'target'</a:t>
            </a:r>
            <a:endParaRPr lang="en-US" sz="36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099990" y="4618850"/>
            <a:ext cx="595762" cy="1048015"/>
            <a:chOff x="7099990" y="4618850"/>
            <a:chExt cx="595762" cy="10480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9990" y="4618850"/>
              <a:ext cx="595762" cy="10480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7855" y="8122314"/>
            <a:ext cx="14433777" cy="1689852"/>
            <a:chOff x="1737855" y="8122314"/>
            <a:chExt cx="14433777" cy="16898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7855" y="8122314"/>
              <a:ext cx="14433777" cy="168985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321963" y="8475331"/>
            <a:ext cx="13598965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person_prefer_c 3이고 person_attribute_b = 0일 경우에 </a:t>
            </a:r>
          </a:p>
          <a:p>
            <a:pPr algn="ctr"/>
            <a:r>
              <a:rPr lang="en-US" sz="32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무조건 적으로 target = 1인 것을 볼 수 있음.</a:t>
            </a:r>
            <a:endParaRPr lang="en-US" sz="24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3414204" y="8708472"/>
            <a:ext cx="665072" cy="410826"/>
            <a:chOff x="3414204" y="8708472"/>
            <a:chExt cx="665072" cy="4108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14204" y="8708472"/>
              <a:ext cx="314486" cy="410826"/>
              <a:chOff x="3414204" y="8708472"/>
              <a:chExt cx="314486" cy="41082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14204" y="8708472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764789" y="8708472"/>
              <a:ext cx="314486" cy="410826"/>
              <a:chOff x="3764789" y="8708472"/>
              <a:chExt cx="314486" cy="41082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64789" y="8708472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4541341" y="8772330"/>
            <a:ext cx="654177" cy="414635"/>
            <a:chOff x="14541341" y="8772330"/>
            <a:chExt cx="654177" cy="41463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541341" y="8772330"/>
              <a:ext cx="314486" cy="410826"/>
              <a:chOff x="14541341" y="8772330"/>
              <a:chExt cx="314486" cy="41082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541341" y="8772330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881031" y="8776139"/>
              <a:ext cx="314486" cy="410826"/>
              <a:chOff x="14881031" y="8776139"/>
              <a:chExt cx="314486" cy="41082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881031" y="8776139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737855" y="3311959"/>
            <a:ext cx="4983463" cy="5030626"/>
            <a:chOff x="1737855" y="3311959"/>
            <a:chExt cx="4983463" cy="50306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7855" y="3311959"/>
              <a:ext cx="4983463" cy="503062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1025" y="2072381"/>
            <a:ext cx="9099933" cy="886217"/>
            <a:chOff x="661025" y="2072381"/>
            <a:chExt cx="9099933" cy="88621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025" y="2072381"/>
              <a:ext cx="9099933" cy="8862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61025" y="4618850"/>
            <a:ext cx="595762" cy="1048015"/>
            <a:chOff x="661025" y="4618850"/>
            <a:chExt cx="595762" cy="104801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025" y="4618850"/>
              <a:ext cx="595762" cy="10480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590669" y="3241588"/>
            <a:ext cx="7028774" cy="3244951"/>
            <a:chOff x="9590669" y="3241588"/>
            <a:chExt cx="7028774" cy="32449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90669" y="3241588"/>
              <a:ext cx="7028774" cy="3244951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7924398" y="6965733"/>
            <a:ext cx="1554197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위와 같은 특징 값을 갖는 사람들은 모두 target = 1 이 된다.</a:t>
            </a:r>
          </a:p>
          <a:p>
            <a:r>
              <a:rPr lang="en-US" sz="26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이러한 값을 갖을 확률은 0.13945584329944556%로 매우 희귀한 경우</a:t>
            </a:r>
            <a:endParaRPr lang="en-US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8095" y="0"/>
            <a:ext cx="19413842" cy="2072381"/>
            <a:chOff x="-438095" y="0"/>
            <a:chExt cx="19413842" cy="207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38095" y="0"/>
              <a:ext cx="19413842" cy="207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22314"/>
            <a:ext cx="18320346" cy="1689852"/>
            <a:chOff x="0" y="8122314"/>
            <a:chExt cx="18320346" cy="16898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22314"/>
              <a:ext cx="18320346" cy="168985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-1680347" y="8159235"/>
            <a:ext cx="2195220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person_attribute_a의 값에 상관 없이 </a:t>
            </a:r>
            <a:r>
              <a:rPr lang="en-US" sz="3200" b="1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그래프의 모양은 비슷하게 </a:t>
            </a:r>
            <a:r>
              <a:rPr lang="en-US" sz="32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나오는 것을 볼 수 있음</a:t>
            </a:r>
          </a:p>
          <a:p>
            <a:pPr algn="ctr"/>
            <a:r>
              <a:rPr lang="en-US" sz="3200" b="1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 person_attribute_a값이 1일 때 </a:t>
            </a:r>
            <a:r>
              <a:rPr lang="en-US" sz="32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가  전체적으로 target 값이 1일 확률이 높음</a:t>
            </a:r>
          </a:p>
          <a:p>
            <a:pPr algn="ctr"/>
            <a:r>
              <a:rPr lang="en-US" sz="32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 person_attribute_a 값이 2가 될 때 person_prefer_c에서 4의 값을 갖는 것이 </a:t>
            </a:r>
            <a:r>
              <a:rPr lang="en-US" sz="3200" kern="0" spc="-200" dirty="0">
                <a:solidFill>
                  <a:srgbClr val="000000"/>
                </a:solidFill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다소 target 값일 확률이 떨어짐</a:t>
            </a:r>
            <a:endParaRPr lang="en-US" sz="2400" dirty="0">
              <a:highlight>
                <a:srgbClr val="FFFF00"/>
              </a:highlight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036227" y="8708472"/>
            <a:ext cx="665072" cy="410826"/>
            <a:chOff x="1036227" y="8708472"/>
            <a:chExt cx="665072" cy="4108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36227" y="8708472"/>
              <a:ext cx="314486" cy="410826"/>
              <a:chOff x="1036227" y="8708472"/>
              <a:chExt cx="314486" cy="41082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36227" y="8708472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86813" y="8708472"/>
              <a:ext cx="314486" cy="410826"/>
              <a:chOff x="1386813" y="8708472"/>
              <a:chExt cx="314486" cy="41082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86813" y="8708472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6613161" y="8772330"/>
            <a:ext cx="654177" cy="414635"/>
            <a:chOff x="16613161" y="8772330"/>
            <a:chExt cx="654177" cy="41463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613161" y="8772330"/>
              <a:ext cx="314486" cy="410826"/>
              <a:chOff x="16613161" y="8772330"/>
              <a:chExt cx="314486" cy="41082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13161" y="8772330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952851" y="8776139"/>
              <a:ext cx="314486" cy="410826"/>
              <a:chOff x="16952851" y="8776139"/>
              <a:chExt cx="314486" cy="41082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52851" y="8776139"/>
                <a:ext cx="314486" cy="410826"/>
              </a:xfrm>
              <a:prstGeom prst="rect">
                <a:avLst/>
              </a:prstGeom>
            </p:spPr>
          </p:pic>
        </p:grpSp>
      </p:grpSp>
      <p:sp>
        <p:nvSpPr>
          <p:cNvPr id="25" name="Object 25"/>
          <p:cNvSpPr txBox="1"/>
          <p:nvPr/>
        </p:nvSpPr>
        <p:spPr>
          <a:xfrm>
            <a:off x="6046191" y="311338"/>
            <a:ext cx="6195618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x = 'person_prefer_c'</a:t>
            </a:r>
          </a:p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y = 'target'</a:t>
            </a:r>
            <a:endParaRPr lang="en-US" sz="36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2809524" y="2072381"/>
            <a:ext cx="12918604" cy="864734"/>
            <a:chOff x="2809524" y="2072381"/>
            <a:chExt cx="12918604" cy="8647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09524" y="2072381"/>
              <a:ext cx="12918604" cy="8647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88457" y="2937115"/>
            <a:ext cx="9670985" cy="4993621"/>
            <a:chOff x="4588457" y="2937115"/>
            <a:chExt cx="9670985" cy="49936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8457" y="2937115"/>
              <a:ext cx="9670985" cy="49936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8095" y="0"/>
            <a:ext cx="19413842" cy="2072381"/>
            <a:chOff x="-438095" y="0"/>
            <a:chExt cx="19413842" cy="207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38095" y="0"/>
              <a:ext cx="19413842" cy="207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45048" y="246993"/>
            <a:ext cx="6195618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x = 'person_prefer_e'</a:t>
            </a:r>
          </a:p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y = 'target'</a:t>
            </a:r>
            <a:endParaRPr lang="en-US" sz="36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634146" y="5465116"/>
            <a:ext cx="225186" cy="342786"/>
            <a:chOff x="3634146" y="5465116"/>
            <a:chExt cx="225186" cy="342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4146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47822" y="4779257"/>
            <a:ext cx="595762" cy="1048015"/>
            <a:chOff x="6047822" y="4779257"/>
            <a:chExt cx="595762" cy="10480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7822" y="4779257"/>
              <a:ext cx="595762" cy="104801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32946" y="5138713"/>
            <a:ext cx="3154750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cs typeface="NanumSquareRoundOTF ExtraBold" pitchFamily="34" charset="0"/>
              </a:rPr>
              <a:t>키워드를</a:t>
            </a:r>
          </a:p>
          <a:p>
            <a:pPr algn="ctr"/>
            <a:r>
              <a:rPr lang="en-US" sz="26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cs typeface="NanumSquareRoundOTF ExtraBold" pitchFamily="34" charset="0"/>
              </a:rPr>
              <a:t>입력해주세요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737855" y="8122314"/>
            <a:ext cx="14433777" cy="1689852"/>
            <a:chOff x="1737855" y="8122314"/>
            <a:chExt cx="14433777" cy="16898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7855" y="8122314"/>
              <a:ext cx="14433777" cy="168985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321963" y="8373190"/>
            <a:ext cx="13598965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값이 증가 할 수록 target일 확률이 높아짐</a:t>
            </a:r>
          </a:p>
          <a:p>
            <a:pPr algn="ctr"/>
            <a:r>
              <a:rPr lang="en-US" sz="3200" kern="0" spc="-200" dirty="0">
                <a:solidFill>
                  <a:srgbClr val="000000"/>
                </a:solidFill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10일 경우에는 target 값이 될 확률이 60%가 </a:t>
            </a:r>
            <a:r>
              <a:rPr lang="en-US" sz="3200" kern="0" spc="-200" dirty="0" err="1">
                <a:solidFill>
                  <a:srgbClr val="000000"/>
                </a:solidFill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넘음</a:t>
            </a:r>
            <a:endParaRPr lang="en-US" sz="3200" kern="0" spc="-200" dirty="0">
              <a:solidFill>
                <a:srgbClr val="000000"/>
              </a:solidFill>
              <a:highlight>
                <a:srgbClr val="FFFF00"/>
              </a:highlight>
              <a:latin typeface="서울남산 장체B" panose="02020603020101020101" pitchFamily="18" charset="-127"/>
              <a:ea typeface="서울남산 장체B" panose="02020603020101020101" pitchFamily="18" charset="-127"/>
              <a:cs typeface="NanumSquareRoundOTF Regular" pitchFamily="34" charset="0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3414204" y="8708472"/>
            <a:ext cx="665072" cy="410826"/>
            <a:chOff x="3414204" y="8708472"/>
            <a:chExt cx="665072" cy="4108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414204" y="8708472"/>
              <a:ext cx="314486" cy="410826"/>
              <a:chOff x="3414204" y="8708472"/>
              <a:chExt cx="314486" cy="41082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14204" y="8708472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64789" y="8708472"/>
              <a:ext cx="314486" cy="410826"/>
              <a:chOff x="3764789" y="8708472"/>
              <a:chExt cx="314486" cy="41082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64789" y="8708472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541341" y="8772330"/>
            <a:ext cx="654177" cy="414635"/>
            <a:chOff x="14541341" y="8772330"/>
            <a:chExt cx="654177" cy="41463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541341" y="8772330"/>
              <a:ext cx="314486" cy="410826"/>
              <a:chOff x="14541341" y="8772330"/>
              <a:chExt cx="314486" cy="41082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541341" y="8772330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881031" y="8776139"/>
              <a:ext cx="314486" cy="410826"/>
              <a:chOff x="14881031" y="8776139"/>
              <a:chExt cx="314486" cy="41082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81031" y="8776139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0" y="4359144"/>
            <a:ext cx="5879491" cy="2211944"/>
            <a:chOff x="0" y="4359144"/>
            <a:chExt cx="5879491" cy="22119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4359144"/>
              <a:ext cx="5879491" cy="22119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89339" y="1693543"/>
            <a:ext cx="5758181" cy="6171429"/>
            <a:chOff x="11989339" y="1693543"/>
            <a:chExt cx="5758181" cy="617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89339" y="1693543"/>
              <a:ext cx="5758181" cy="61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20347" y="3304080"/>
            <a:ext cx="5045020" cy="3677554"/>
            <a:chOff x="6620347" y="3304080"/>
            <a:chExt cx="5045020" cy="36775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20347" y="3304080"/>
              <a:ext cx="5045020" cy="3677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8095" y="0"/>
            <a:ext cx="19413842" cy="2072381"/>
            <a:chOff x="-438095" y="0"/>
            <a:chExt cx="19413842" cy="207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38095" y="0"/>
              <a:ext cx="19413842" cy="207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46191" y="575611"/>
            <a:ext cx="619561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contents_attribute_i</a:t>
            </a:r>
            <a:endParaRPr lang="en-US" sz="36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634146" y="5465116"/>
            <a:ext cx="225186" cy="342786"/>
            <a:chOff x="3634146" y="5465116"/>
            <a:chExt cx="225186" cy="342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4146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16359" y="4941109"/>
            <a:ext cx="595762" cy="1048015"/>
            <a:chOff x="8616359" y="4941109"/>
            <a:chExt cx="595762" cy="10480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6359" y="4941109"/>
              <a:ext cx="595762" cy="104801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32946" y="5138713"/>
            <a:ext cx="3154750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cs typeface="NanumSquareRoundOTF ExtraBold" pitchFamily="34" charset="0"/>
              </a:rPr>
              <a:t>키워드를</a:t>
            </a:r>
          </a:p>
          <a:p>
            <a:pPr algn="ctr"/>
            <a:r>
              <a:rPr lang="en-US" sz="26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cs typeface="NanumSquareRoundOTF ExtraBold" pitchFamily="34" charset="0"/>
              </a:rPr>
              <a:t>입력해주세요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737855" y="8122314"/>
            <a:ext cx="14433777" cy="1689852"/>
            <a:chOff x="1737855" y="8122314"/>
            <a:chExt cx="14433777" cy="16898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7855" y="8122314"/>
              <a:ext cx="14433777" cy="168985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088015" y="8654965"/>
            <a:ext cx="135989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contents_attribute_i의 값에서는 </a:t>
            </a:r>
            <a:r>
              <a:rPr lang="en-US" sz="3200" kern="0" spc="-200" dirty="0">
                <a:solidFill>
                  <a:srgbClr val="000000"/>
                </a:solidFill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3의 값이 분포가 가장 큼</a:t>
            </a:r>
            <a:endParaRPr lang="en-US" sz="2000" dirty="0">
              <a:highlight>
                <a:srgbClr val="FFFF00"/>
              </a:highlight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3414204" y="8708472"/>
            <a:ext cx="665072" cy="410826"/>
            <a:chOff x="3414204" y="8708472"/>
            <a:chExt cx="665072" cy="4108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414204" y="8708472"/>
              <a:ext cx="314486" cy="410826"/>
              <a:chOff x="3414204" y="8708472"/>
              <a:chExt cx="314486" cy="41082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14204" y="8708472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64789" y="8708472"/>
              <a:ext cx="314486" cy="410826"/>
              <a:chOff x="3764789" y="8708472"/>
              <a:chExt cx="314486" cy="41082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64789" y="8708472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541341" y="8772330"/>
            <a:ext cx="654177" cy="414635"/>
            <a:chOff x="14541341" y="8772330"/>
            <a:chExt cx="654177" cy="41463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541341" y="8772330"/>
              <a:ext cx="314486" cy="410826"/>
              <a:chOff x="14541341" y="8772330"/>
              <a:chExt cx="314486" cy="41082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541341" y="8772330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881031" y="8776139"/>
              <a:ext cx="314486" cy="410826"/>
              <a:chOff x="14881031" y="8776139"/>
              <a:chExt cx="314486" cy="41082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81031" y="8776139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368531" y="4032977"/>
            <a:ext cx="7327221" cy="2864277"/>
            <a:chOff x="368531" y="4032977"/>
            <a:chExt cx="7327221" cy="286427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8531" y="4032977"/>
              <a:ext cx="7327221" cy="28642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04099" y="2631708"/>
            <a:ext cx="7365100" cy="5090584"/>
            <a:chOff x="10104099" y="2631708"/>
            <a:chExt cx="7365100" cy="509058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4099" y="2631708"/>
              <a:ext cx="7365100" cy="50905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0"/>
            <a:ext cx="6904762" cy="10380952"/>
            <a:chOff x="-209524" y="0"/>
            <a:chExt cx="6904762" cy="103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0"/>
              <a:ext cx="6904762" cy="103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37942" y="-1050815"/>
            <a:ext cx="12993327" cy="12197457"/>
            <a:chOff x="5937942" y="-1050815"/>
            <a:chExt cx="12993327" cy="12197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937942" y="-1050815"/>
              <a:ext cx="12993327" cy="1219745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764988" y="873107"/>
            <a:ext cx="602884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kern="0" spc="-200" dirty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ExtraBold" pitchFamily="34" charset="0"/>
              </a:rPr>
              <a:t>CONTENTS</a:t>
            </a:r>
            <a:endParaRPr lang="en-US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64988" y="3354039"/>
            <a:ext cx="4596739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500" kern="0" spc="-200" dirty="0">
                <a:solidFill>
                  <a:srgbClr val="7E93EB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ExtraBold" pitchFamily="34" charset="0"/>
              </a:rPr>
              <a:t>01</a:t>
            </a:r>
            <a:endParaRPr lang="en-US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38412" y="4200173"/>
            <a:ext cx="60288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kern="0" spc="-100" dirty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Regular" pitchFamily="34" charset="0"/>
              </a:rPr>
              <a:t>분석 목표 및 데이터 소개</a:t>
            </a:r>
            <a:endParaRPr lang="en-US" sz="24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61710" y="3368334"/>
            <a:ext cx="4596739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500" kern="0" spc="-200" dirty="0">
                <a:solidFill>
                  <a:srgbClr val="7E93EB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ExtraBold" pitchFamily="34" charset="0"/>
              </a:rPr>
              <a:t>02</a:t>
            </a:r>
            <a:endParaRPr lang="en-US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64986" y="6460886"/>
            <a:ext cx="4596739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500" kern="0" spc="-200" dirty="0">
                <a:solidFill>
                  <a:srgbClr val="7E93EB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ExtraBold" pitchFamily="34" charset="0"/>
              </a:rPr>
              <a:t>03</a:t>
            </a:r>
            <a:endParaRPr lang="en-US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61748" y="6478743"/>
            <a:ext cx="4596739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500" kern="0" spc="-200" dirty="0">
                <a:solidFill>
                  <a:srgbClr val="7E93EB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ExtraBold" pitchFamily="34" charset="0"/>
              </a:rPr>
              <a:t>04</a:t>
            </a:r>
            <a:endParaRPr lang="en-US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4119946" y="0"/>
            <a:ext cx="4947588" cy="3378201"/>
            <a:chOff x="14119946" y="0"/>
            <a:chExt cx="4947588" cy="3378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982748" y="421293"/>
              <a:ext cx="3084786" cy="2956908"/>
              <a:chOff x="15982748" y="421293"/>
              <a:chExt cx="3084786" cy="295690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82748" y="421293"/>
                <a:ext cx="3084786" cy="29569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530494" y="441346"/>
              <a:ext cx="2392291" cy="2347971"/>
              <a:chOff x="14530494" y="441346"/>
              <a:chExt cx="2392291" cy="234797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3660000">
                <a:off x="14530494" y="441346"/>
                <a:ext cx="2392291" cy="234797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466667" y="1288268"/>
            <a:ext cx="3993559" cy="737728"/>
            <a:chOff x="3466667" y="1288268"/>
            <a:chExt cx="3993559" cy="73772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667" y="1288268"/>
              <a:ext cx="3993559" cy="73772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2361710" y="4200173"/>
            <a:ext cx="60288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kern="0" spc="-100" dirty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Regular" pitchFamily="34" charset="0"/>
              </a:rPr>
              <a:t>EDA (탐색적 자료 분석)</a:t>
            </a:r>
            <a:endParaRPr lang="en-US" sz="24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64990" y="7206559"/>
            <a:ext cx="60288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kern="0" spc="-100" dirty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Regular" pitchFamily="34" charset="0"/>
              </a:rPr>
              <a:t>데이터 전처리</a:t>
            </a:r>
            <a:endParaRPr lang="en-US" sz="24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361710" y="7285003"/>
            <a:ext cx="60288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kern="0" spc="-100" dirty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Regular" pitchFamily="34" charset="0"/>
              </a:rPr>
              <a:t>모델링 후 예측 및 평가</a:t>
            </a:r>
            <a:endParaRPr lang="en-US" sz="24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8095" y="0"/>
            <a:ext cx="19413842" cy="2072381"/>
            <a:chOff x="-438095" y="0"/>
            <a:chExt cx="19413842" cy="207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38095" y="0"/>
              <a:ext cx="19413842" cy="207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24622" y="274348"/>
            <a:ext cx="6195618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x = 'contents_attribute_a'</a:t>
            </a:r>
          </a:p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y = 'target'</a:t>
            </a:r>
            <a:endParaRPr lang="en-US" sz="36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737855" y="8122314"/>
            <a:ext cx="14433777" cy="1689852"/>
            <a:chOff x="1737855" y="8122314"/>
            <a:chExt cx="14433777" cy="16898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7855" y="8122314"/>
              <a:ext cx="14433777" cy="168985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321963" y="8492776"/>
            <a:ext cx="1359896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contents_attribute_a = 1일 때를 제외하고는 target 값일 확률이</a:t>
            </a:r>
          </a:p>
          <a:p>
            <a:pPr algn="ctr"/>
            <a:r>
              <a:rPr lang="en-US" sz="3600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 50% 미만임</a:t>
            </a:r>
            <a:endParaRPr lang="en-US" sz="28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3414204" y="8708472"/>
            <a:ext cx="665072" cy="410826"/>
            <a:chOff x="3414204" y="8708472"/>
            <a:chExt cx="665072" cy="4108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414204" y="8708472"/>
              <a:ext cx="314486" cy="410826"/>
              <a:chOff x="3414204" y="8708472"/>
              <a:chExt cx="314486" cy="41082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14204" y="8708472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64789" y="8708472"/>
              <a:ext cx="314486" cy="410826"/>
              <a:chOff x="3764789" y="8708472"/>
              <a:chExt cx="314486" cy="41082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64789" y="8708472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541341" y="8772330"/>
            <a:ext cx="654177" cy="414635"/>
            <a:chOff x="14541341" y="8772330"/>
            <a:chExt cx="654177" cy="41463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541341" y="8772330"/>
              <a:ext cx="314486" cy="410826"/>
              <a:chOff x="14541341" y="8772330"/>
              <a:chExt cx="314486" cy="41082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541341" y="8772330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881031" y="8776139"/>
              <a:ext cx="314486" cy="410826"/>
              <a:chOff x="14881031" y="8776139"/>
              <a:chExt cx="314486" cy="41082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81031" y="8776139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616359" y="4941109"/>
            <a:ext cx="595762" cy="1048015"/>
            <a:chOff x="8616359" y="4941109"/>
            <a:chExt cx="595762" cy="10480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6359" y="4941109"/>
              <a:ext cx="595762" cy="10480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1911" y="3468323"/>
            <a:ext cx="7034727" cy="607939"/>
            <a:chOff x="0" y="3398104"/>
            <a:chExt cx="7034727" cy="6079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398104"/>
              <a:ext cx="7034727" cy="6079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54335" y="2091432"/>
            <a:ext cx="7917297" cy="6171429"/>
            <a:chOff x="7695752" y="2057143"/>
            <a:chExt cx="9365545" cy="6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95752" y="2057143"/>
              <a:ext cx="9365545" cy="6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400333" y="4941108"/>
            <a:ext cx="595762" cy="1048015"/>
            <a:chOff x="4900145" y="5142857"/>
            <a:chExt cx="595762" cy="104801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00145" y="5142857"/>
              <a:ext cx="595762" cy="1048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413842" cy="2209909"/>
            <a:chOff x="0" y="137528"/>
            <a:chExt cx="19413842" cy="207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137528"/>
              <a:ext cx="19413842" cy="207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46191" y="578894"/>
            <a:ext cx="619561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월 데이터(M)</a:t>
            </a:r>
            <a:endParaRPr lang="en-US" sz="36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384517" y="6953537"/>
            <a:ext cx="595762" cy="1048015"/>
            <a:chOff x="1384517" y="6953537"/>
            <a:chExt cx="595762" cy="10480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4517" y="6953537"/>
              <a:ext cx="595762" cy="10480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8489" y="1843230"/>
            <a:ext cx="6054839" cy="3138858"/>
            <a:chOff x="328489" y="1843230"/>
            <a:chExt cx="6054839" cy="31388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489" y="1843230"/>
              <a:ext cx="6054839" cy="313885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85714" y="6869877"/>
            <a:ext cx="1179522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월 </a:t>
            </a:r>
            <a:r>
              <a:rPr lang="en-US" sz="3200" dirty="0" err="1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데이터에</a:t>
            </a:r>
            <a:r>
              <a:rPr lang="en-US" sz="3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대해서</a:t>
            </a:r>
            <a:r>
              <a:rPr lang="en-US" sz="3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 전체적으로 균등하게 분포하고 있음</a:t>
            </a:r>
          </a:p>
          <a:p>
            <a:pPr algn="ctr"/>
            <a:r>
              <a:rPr lang="en-US" sz="3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12월 데이터가 별도로 존재하지 않음</a:t>
            </a:r>
            <a:endParaRPr lang="en-US" sz="3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334000" y="2545467"/>
            <a:ext cx="5599867" cy="3931797"/>
            <a:chOff x="4610038" y="2469575"/>
            <a:chExt cx="6171429" cy="39317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0038" y="2469575"/>
              <a:ext cx="6171429" cy="39317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34800" y="2310113"/>
            <a:ext cx="6459550" cy="6223762"/>
            <a:chOff x="11583740" y="2022511"/>
            <a:chExt cx="6459550" cy="6223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3740" y="2022511"/>
              <a:ext cx="6459550" cy="6223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08438" y="8644156"/>
            <a:ext cx="595762" cy="1048015"/>
            <a:chOff x="15308438" y="8644156"/>
            <a:chExt cx="595762" cy="10480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20000">
              <a:off x="15308438" y="8644156"/>
              <a:ext cx="595762" cy="1048015"/>
            </a:xfrm>
            <a:prstGeom prst="rect">
              <a:avLst/>
            </a:prstGeom>
          </p:spPr>
        </p:pic>
      </p:grpSp>
      <p:sp>
        <p:nvSpPr>
          <p:cNvPr id="16" name="Object 12">
            <a:extLst>
              <a:ext uri="{FF2B5EF4-FFF2-40B4-BE49-F238E27FC236}">
                <a16:creationId xmlns:a16="http://schemas.microsoft.com/office/drawing/2014/main" id="{EADE3A06-C1BD-4577-A972-B5EFC1AF3A3D}"/>
              </a:ext>
            </a:extLst>
          </p:cNvPr>
          <p:cNvSpPr txBox="1"/>
          <p:nvPr/>
        </p:nvSpPr>
        <p:spPr>
          <a:xfrm>
            <a:off x="6966335" y="8692539"/>
            <a:ext cx="898454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월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2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월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11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월이 전체 에서 가장 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target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과 관련이 </a:t>
            </a:r>
            <a:endParaRPr lang="en-US" altLang="ko-KR" sz="3200" b="0" i="0" dirty="0">
              <a:solidFill>
                <a:srgbClr val="000000"/>
              </a:solidFill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ko-KR" altLang="en-US" sz="3200" b="0" i="0" dirty="0"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없는 달인 것을 볼 수 있음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8095" y="0"/>
            <a:ext cx="19413842" cy="2072381"/>
            <a:chOff x="-438095" y="0"/>
            <a:chExt cx="19413842" cy="207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38095" y="0"/>
              <a:ext cx="19413842" cy="207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880204" y="2072381"/>
            <a:ext cx="2137561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['person_attribute_a_1', '</a:t>
            </a:r>
            <a:r>
              <a:rPr lang="en-US" sz="3600" dirty="0" err="1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person_attribute_b</a:t>
            </a:r>
            <a:r>
              <a:rPr lang="en-US" sz="36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’, </a:t>
            </a:r>
          </a:p>
          <a:p>
            <a:pPr algn="ctr"/>
            <a:r>
              <a:rPr lang="en-US" sz="36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'</a:t>
            </a:r>
            <a:r>
              <a:rPr lang="en-US" sz="3600" dirty="0" err="1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person_prefer_e</a:t>
            </a:r>
            <a:r>
              <a:rPr lang="en-US" sz="36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', 'contents_attribute_e','M','D', 'target']]</a:t>
            </a:r>
            <a:endParaRPr lang="en-US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46191" y="651469"/>
            <a:ext cx="619561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상관계수</a:t>
            </a:r>
            <a:endParaRPr lang="en-US" sz="36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60158" y="3796791"/>
            <a:ext cx="9429277" cy="6257855"/>
            <a:chOff x="560158" y="3796791"/>
            <a:chExt cx="9429277" cy="62578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158" y="3796791"/>
              <a:ext cx="9429277" cy="6257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5444" y="4618850"/>
            <a:ext cx="595762" cy="1048015"/>
            <a:chOff x="13655444" y="4618850"/>
            <a:chExt cx="595762" cy="10480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5444" y="4618850"/>
              <a:ext cx="595762" cy="104801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229600" y="6522702"/>
            <a:ext cx="1189573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'contents_attribute_e' 와 ' '</a:t>
            </a:r>
            <a:r>
              <a:rPr lang="en-US" sz="3200" dirty="0" err="1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person_prefer_e’가</a:t>
            </a:r>
            <a:r>
              <a:rPr lang="en-US" sz="3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 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0.25로</a:t>
            </a:r>
            <a:r>
              <a:rPr lang="en-US" sz="3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 가장 높은 상관계수를 보임</a:t>
            </a:r>
            <a:endParaRPr lang="en-US" sz="24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72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1162" y="1585622"/>
            <a:ext cx="1792037" cy="1792037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79955" y="1624561"/>
            <a:ext cx="5725813" cy="35240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300" kern="0" spc="-1500" dirty="0">
                <a:solidFill>
                  <a:srgbClr val="FFFFFF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ExtraBold" pitchFamily="34" charset="0"/>
              </a:rPr>
              <a:t>03</a:t>
            </a:r>
            <a:endParaRPr lang="en-US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9524" y="5850571"/>
            <a:ext cx="6171429" cy="2572869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5193" y="5299564"/>
            <a:ext cx="2572814" cy="2572814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314286" y="7176012"/>
            <a:ext cx="965714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kern="0" spc="-100" dirty="0">
                <a:solidFill>
                  <a:schemeClr val="bg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Bold" pitchFamily="34" charset="0"/>
              </a:rPr>
              <a:t>데이터 </a:t>
            </a:r>
            <a:r>
              <a:rPr lang="en-US" sz="6000" kern="0" spc="-100" dirty="0" err="1">
                <a:solidFill>
                  <a:schemeClr val="bg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Bold" pitchFamily="34" charset="0"/>
              </a:rPr>
              <a:t>전처리</a:t>
            </a:r>
            <a:endParaRPr lang="en-US" sz="2400" dirty="0">
              <a:solidFill>
                <a:schemeClr val="bg1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524407" y="873107"/>
            <a:ext cx="1559372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kern="0" spc="-400" dirty="0">
                <a:solidFill>
                  <a:srgbClr val="FFFFFF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ExtraBold" pitchFamily="34" charset="0"/>
              </a:rPr>
              <a:t>데이터 전처리 </a:t>
            </a:r>
            <a:endParaRPr lang="en-US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525466" y="2466177"/>
            <a:ext cx="16380952" cy="6866667"/>
            <a:chOff x="1525466" y="2466177"/>
            <a:chExt cx="16380952" cy="6866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5466" y="2466177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3415" y="7292540"/>
            <a:ext cx="2516580" cy="1643072"/>
            <a:chOff x="1403415" y="7292540"/>
            <a:chExt cx="2516580" cy="16430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740000">
              <a:off x="1403415" y="7292540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38295" y="8179958"/>
            <a:ext cx="6171429" cy="2869805"/>
            <a:chOff x="-538295" y="8179958"/>
            <a:chExt cx="6171429" cy="28698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-538295" y="8179958"/>
              <a:ext cx="6171429" cy="286980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-1781199" y="4403639"/>
            <a:ext cx="2230431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oto Sans CJK KR Regular" pitchFamily="34" charset="0"/>
              </a:rPr>
              <a:t>["id","person_prefer_f","person_prefer_g" ,"contents_open_dt"]</a:t>
            </a:r>
            <a:endParaRPr lang="en-US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07463" y="3368370"/>
            <a:ext cx="2230431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oto Sans CJK KR Regular" pitchFamily="34" charset="0"/>
              </a:rPr>
              <a:t>변수 drop</a:t>
            </a:r>
            <a:endParaRPr lang="en-US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4123362" y="6498453"/>
            <a:ext cx="799354" cy="1048015"/>
            <a:chOff x="4123362" y="6498453"/>
            <a:chExt cx="799354" cy="10480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23362" y="6498453"/>
              <a:ext cx="799354" cy="104801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360960" y="6637739"/>
            <a:ext cx="1475717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oto Sans CJK KR Regular" pitchFamily="34" charset="0"/>
              </a:rPr>
              <a:t># 학습에 필요없는 컬럼 </a:t>
            </a:r>
            <a:r>
              <a:rPr lang="en-US" sz="4400" dirty="0" err="1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oto Sans CJK KR Regular" pitchFamily="34" charset="0"/>
              </a:rPr>
              <a:t>리스트</a:t>
            </a:r>
            <a:r>
              <a:rPr lang="en-US" sz="4400" dirty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oto Sans CJK KR Regular" pitchFamily="34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oto Sans CJK KR Regular" pitchFamily="34" charset="0"/>
              </a:rPr>
              <a:t>제거</a:t>
            </a:r>
            <a:endParaRPr lang="en-US" sz="16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7184" y="2838096"/>
            <a:ext cx="16865016" cy="6866667"/>
            <a:chOff x="952381" y="2838095"/>
            <a:chExt cx="16380952" cy="6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32967" y="8378716"/>
            <a:ext cx="6171429" cy="2869805"/>
            <a:chOff x="-932967" y="8378716"/>
            <a:chExt cx="6171429" cy="28698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02696" y="3138243"/>
            <a:ext cx="4821070" cy="6328854"/>
            <a:chOff x="2102696" y="3138243"/>
            <a:chExt cx="4821070" cy="63288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2696" y="3138243"/>
              <a:ext cx="4821070" cy="632885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107294" y="4917609"/>
            <a:ext cx="15339059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kern="0" spc="-100" dirty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oto Sans CJK KR Regular" pitchFamily="34" charset="0"/>
              </a:rPr>
              <a:t># 회원 속성과 콘텐츠 속성의 동일한 코드 여부에 </a:t>
            </a:r>
          </a:p>
          <a:p>
            <a:r>
              <a:rPr lang="en-US" sz="3600" kern="0" spc="-100" dirty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oto Sans CJK KR Regular" pitchFamily="34" charset="0"/>
              </a:rPr>
              <a:t>    대한 컬럼명 리스트</a:t>
            </a:r>
          </a:p>
          <a:p>
            <a:endParaRPr lang="en-US" sz="3600" kern="0" spc="-100" dirty="0">
              <a:solidFill>
                <a:srgbClr val="000000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  <a:cs typeface="Noto Sans CJK KR Regular" pitchFamily="34" charset="0"/>
            </a:endParaRPr>
          </a:p>
          <a:p>
            <a:r>
              <a:rPr lang="en-US" sz="3600" kern="0" spc="-100" dirty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oto Sans CJK KR Regular" pitchFamily="34" charset="0"/>
              </a:rPr>
              <a:t> </a:t>
            </a:r>
          </a:p>
          <a:p>
            <a:r>
              <a:rPr lang="en-US" sz="3600" kern="0" spc="-100" dirty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oto Sans CJK KR Regular" pitchFamily="34" charset="0"/>
              </a:rPr>
              <a:t> # 회원선호속성과 컨텐츠 속성 코드 매칭 여부 추가</a:t>
            </a:r>
            <a:endParaRPr lang="en-US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24407" y="873107"/>
            <a:ext cx="1559372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kern="0" spc="-400" dirty="0">
                <a:solidFill>
                  <a:srgbClr val="FFFFFF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ExtraBold" pitchFamily="34" charset="0"/>
              </a:rPr>
              <a:t>데이터 전처리 </a:t>
            </a:r>
            <a:endParaRPr lang="en-US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2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1162" y="1585622"/>
            <a:ext cx="1792037" cy="1792037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79955" y="1624561"/>
            <a:ext cx="5725813" cy="35240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300" b="0" i="0" u="none" strike="noStrike" kern="0" cap="none" spc="-15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ExtraBold" pitchFamily="34" charset="0"/>
              </a:rPr>
              <a:t>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EB" panose="02020603020101020101" pitchFamily="18" charset="-127"/>
              <a:ea typeface="서울남산 장체EB" panose="02020603020101020101" pitchFamily="18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9524" y="5850571"/>
            <a:ext cx="6171429" cy="2572869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5193" y="5299564"/>
            <a:ext cx="2572814" cy="2572814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314286" y="7176015"/>
            <a:ext cx="965714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kern="0" spc="-100" dirty="0" err="1">
                <a:solidFill>
                  <a:schemeClr val="bg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Regular" pitchFamily="34" charset="0"/>
              </a:rPr>
              <a:t>모델링</a:t>
            </a:r>
            <a:r>
              <a:rPr lang="en-US" altLang="ko-KR" sz="6000" b="1" kern="0" spc="-100" dirty="0">
                <a:solidFill>
                  <a:schemeClr val="bg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Regular" pitchFamily="34" charset="0"/>
              </a:rPr>
              <a:t> 후 </a:t>
            </a:r>
            <a:r>
              <a:rPr lang="en-US" altLang="ko-KR" sz="6000" b="1" kern="0" spc="-100" dirty="0" err="1">
                <a:solidFill>
                  <a:schemeClr val="bg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Regular" pitchFamily="34" charset="0"/>
              </a:rPr>
              <a:t>예측</a:t>
            </a:r>
            <a:r>
              <a:rPr lang="en-US" altLang="ko-KR" sz="6000" b="1" kern="0" spc="-100" dirty="0">
                <a:solidFill>
                  <a:schemeClr val="bg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Regular" pitchFamily="34" charset="0"/>
              </a:rPr>
              <a:t> 및 </a:t>
            </a:r>
            <a:r>
              <a:rPr lang="en-US" altLang="ko-KR" sz="6000" b="1" kern="0" spc="-100" dirty="0" err="1">
                <a:solidFill>
                  <a:schemeClr val="bg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Regular" pitchFamily="34" charset="0"/>
              </a:rPr>
              <a:t>평가</a:t>
            </a:r>
            <a:endParaRPr lang="en-US" altLang="ko-KR" sz="4400" dirty="0">
              <a:solidFill>
                <a:schemeClr val="bg1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725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0"/>
            <a:ext cx="18537652" cy="4819048"/>
            <a:chOff x="-95238" y="0"/>
            <a:chExt cx="185376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0"/>
              <a:ext cx="18537652" cy="48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89729" y="-674308"/>
            <a:ext cx="2300270" cy="2300997"/>
            <a:chOff x="15589729" y="-674308"/>
            <a:chExt cx="2300270" cy="23009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20000">
              <a:off x="15589729" y="-674308"/>
              <a:ext cx="2300270" cy="23009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73307" y="2356051"/>
            <a:ext cx="1619729" cy="1552584"/>
            <a:chOff x="15073307" y="2356051"/>
            <a:chExt cx="1619729" cy="1552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040000">
              <a:off x="15073307" y="2356051"/>
              <a:ext cx="1619729" cy="15525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89263" y="1968730"/>
            <a:ext cx="6098444" cy="2474846"/>
            <a:chOff x="1545850" y="7052620"/>
            <a:chExt cx="3931535" cy="10765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5850" y="7052620"/>
              <a:ext cx="3931535" cy="10765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69581" y="6743700"/>
            <a:ext cx="6634487" cy="2725994"/>
            <a:chOff x="12808329" y="7052620"/>
            <a:chExt cx="3931535" cy="107652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808329" y="7052620"/>
              <a:ext cx="3931535" cy="10765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2804" y="-74472"/>
            <a:ext cx="2274463" cy="2232325"/>
            <a:chOff x="693370" y="-89882"/>
            <a:chExt cx="2274463" cy="223232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370" y="-89882"/>
              <a:ext cx="2274463" cy="223232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DA3B01-427D-47E9-A646-3A89EC4A4CB2}"/>
              </a:ext>
            </a:extLst>
          </p:cNvPr>
          <p:cNvSpPr txBox="1"/>
          <p:nvPr/>
        </p:nvSpPr>
        <p:spPr>
          <a:xfrm>
            <a:off x="782804" y="548266"/>
            <a:ext cx="8361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다른 모델과의 </a:t>
            </a:r>
            <a:r>
              <a:rPr lang="en-US" altLang="ko-KR" sz="48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f1 </a:t>
            </a:r>
            <a:r>
              <a:rPr lang="ko-KR" altLang="en-US" sz="48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점수 비교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9DF111F-596E-4C24-9419-D57914F22C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803" y="1623264"/>
            <a:ext cx="9536379" cy="352023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D1CFD26-B573-48D2-9F5B-5A5132432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82" y="6218498"/>
            <a:ext cx="10519424" cy="3251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54D215-E831-45F3-A8FD-75FF8D58DA4E}"/>
              </a:ext>
            </a:extLst>
          </p:cNvPr>
          <p:cNvSpPr txBox="1"/>
          <p:nvPr/>
        </p:nvSpPr>
        <p:spPr>
          <a:xfrm>
            <a:off x="11745529" y="2896105"/>
            <a:ext cx="5759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Light GBM</a:t>
            </a:r>
            <a:r>
              <a:rPr lang="ko-KR" altLang="en-US" sz="36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의 </a:t>
            </a:r>
            <a:r>
              <a:rPr lang="en-US" altLang="ko-KR" sz="36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f1 score :0.623</a:t>
            </a:r>
            <a:endParaRPr lang="ko-KR" altLang="en-US" sz="36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923B78-7DDA-4570-88B6-829574973E96}"/>
              </a:ext>
            </a:extLst>
          </p:cNvPr>
          <p:cNvSpPr txBox="1"/>
          <p:nvPr/>
        </p:nvSpPr>
        <p:spPr>
          <a:xfrm>
            <a:off x="11745529" y="7718064"/>
            <a:ext cx="663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Random Forest</a:t>
            </a:r>
            <a:r>
              <a:rPr lang="ko-KR" altLang="en-US" sz="36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의 </a:t>
            </a:r>
            <a:r>
              <a:rPr lang="en-US" altLang="ko-KR" sz="36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f1 score :0.621</a:t>
            </a:r>
            <a:endParaRPr lang="ko-KR" altLang="en-US" sz="36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29400" y="-952500"/>
            <a:ext cx="14410415" cy="12573000"/>
            <a:chOff x="6571135" y="-1256849"/>
            <a:chExt cx="12533921" cy="12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571135" y="-1256849"/>
              <a:ext cx="12533921" cy="126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51905" y="6815654"/>
            <a:ext cx="5935919" cy="5832345"/>
            <a:chOff x="-2351905" y="6815654"/>
            <a:chExt cx="5935919" cy="58323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93907" y="1578093"/>
            <a:ext cx="3260109" cy="6698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59224" y="483876"/>
            <a:ext cx="10019174" cy="2112920"/>
            <a:chOff x="7659226" y="1533399"/>
            <a:chExt cx="2120987" cy="19829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659226" y="1533399"/>
              <a:ext cx="2120987" cy="19829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59224" y="2884203"/>
            <a:ext cx="10019174" cy="1774469"/>
            <a:chOff x="7659226" y="4091456"/>
            <a:chExt cx="2096062" cy="20924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59226" y="4091456"/>
              <a:ext cx="2096062" cy="20924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64970" y="4901991"/>
            <a:ext cx="10607682" cy="1774469"/>
            <a:chOff x="7659226" y="6814551"/>
            <a:chExt cx="2099895" cy="19730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7659226" y="6814551"/>
              <a:ext cx="2099895" cy="19730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83595" y="6817110"/>
            <a:ext cx="4321167" cy="737728"/>
            <a:chOff x="2783595" y="6817110"/>
            <a:chExt cx="4321167" cy="7377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83595" y="6817110"/>
              <a:ext cx="4321167" cy="73772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3C8DB0-FABF-4007-87CF-5C5F320F881D}"/>
              </a:ext>
            </a:extLst>
          </p:cNvPr>
          <p:cNvSpPr txBox="1"/>
          <p:nvPr/>
        </p:nvSpPr>
        <p:spPr>
          <a:xfrm>
            <a:off x="795237" y="794486"/>
            <a:ext cx="6744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Catboost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특징</a:t>
            </a:r>
          </a:p>
        </p:txBody>
      </p:sp>
      <p:grpSp>
        <p:nvGrpSpPr>
          <p:cNvPr id="30" name="그룹 1004">
            <a:extLst>
              <a:ext uri="{FF2B5EF4-FFF2-40B4-BE49-F238E27FC236}">
                <a16:creationId xmlns:a16="http://schemas.microsoft.com/office/drawing/2014/main" id="{E396A4E9-DF00-4EBC-9836-30A638C9BC81}"/>
              </a:ext>
            </a:extLst>
          </p:cNvPr>
          <p:cNvGrpSpPr/>
          <p:nvPr/>
        </p:nvGrpSpPr>
        <p:grpSpPr>
          <a:xfrm>
            <a:off x="7659224" y="7394891"/>
            <a:ext cx="10019174" cy="1774469"/>
            <a:chOff x="7659226" y="4091456"/>
            <a:chExt cx="2096062" cy="2092483"/>
          </a:xfrm>
        </p:grpSpPr>
        <p:pic>
          <p:nvPicPr>
            <p:cNvPr id="31" name="Object 19">
              <a:extLst>
                <a:ext uri="{FF2B5EF4-FFF2-40B4-BE49-F238E27FC236}">
                  <a16:creationId xmlns:a16="http://schemas.microsoft.com/office/drawing/2014/main" id="{F4FFFA1D-ED34-4703-B9EF-1602A7BE8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59226" y="4091456"/>
              <a:ext cx="2096062" cy="209248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CF2236F-DA3A-4A70-820B-2B39A8DA9B2D}"/>
              </a:ext>
            </a:extLst>
          </p:cNvPr>
          <p:cNvSpPr txBox="1"/>
          <p:nvPr/>
        </p:nvSpPr>
        <p:spPr>
          <a:xfrm>
            <a:off x="10532231" y="1131861"/>
            <a:ext cx="5698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Level-wise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Tree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309C7-67F5-4DFC-9029-EC0E53FE7D32}"/>
              </a:ext>
            </a:extLst>
          </p:cNvPr>
          <p:cNvSpPr txBox="1"/>
          <p:nvPr/>
        </p:nvSpPr>
        <p:spPr>
          <a:xfrm>
            <a:off x="10210799" y="3359258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Ordered Boosting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8CDEB-FF7F-48B3-99B3-C7E2EBC69090}"/>
              </a:ext>
            </a:extLst>
          </p:cNvPr>
          <p:cNvSpPr txBox="1"/>
          <p:nvPr/>
        </p:nvSpPr>
        <p:spPr>
          <a:xfrm>
            <a:off x="9761915" y="5321398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Random Permutation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3E1CF-6397-4444-802F-C3F695A8FBFB}"/>
              </a:ext>
            </a:extLst>
          </p:cNvPr>
          <p:cNvSpPr txBox="1"/>
          <p:nvPr/>
        </p:nvSpPr>
        <p:spPr>
          <a:xfrm>
            <a:off x="9452811" y="7791195"/>
            <a:ext cx="6781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Ordered Target Encoding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29400" y="-952500"/>
            <a:ext cx="14410415" cy="12573000"/>
            <a:chOff x="6571135" y="-1256849"/>
            <a:chExt cx="12533921" cy="12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571135" y="-1256849"/>
              <a:ext cx="12533921" cy="126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51905" y="6815654"/>
            <a:ext cx="5935919" cy="5832345"/>
            <a:chOff x="-2351905" y="6815654"/>
            <a:chExt cx="5935919" cy="58323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83595" y="6817110"/>
            <a:ext cx="4321167" cy="737728"/>
            <a:chOff x="2783595" y="6817110"/>
            <a:chExt cx="4321167" cy="7377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3595" y="6817110"/>
              <a:ext cx="4321167" cy="73772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FF1C55-51C9-40D4-8FB2-43C90613238C}"/>
              </a:ext>
            </a:extLst>
          </p:cNvPr>
          <p:cNvSpPr txBox="1"/>
          <p:nvPr/>
        </p:nvSpPr>
        <p:spPr>
          <a:xfrm>
            <a:off x="533400" y="571500"/>
            <a:ext cx="7086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학습 파라미터 설정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17CB593-0EF1-4224-B3C2-682C3F17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719187"/>
            <a:ext cx="12857747" cy="3424313"/>
          </a:xfrm>
          <a:prstGeom prst="rect">
            <a:avLst/>
          </a:prstGeom>
        </p:spPr>
      </p:pic>
      <p:grpSp>
        <p:nvGrpSpPr>
          <p:cNvPr id="25" name="그룹 1003">
            <a:extLst>
              <a:ext uri="{FF2B5EF4-FFF2-40B4-BE49-F238E27FC236}">
                <a16:creationId xmlns:a16="http://schemas.microsoft.com/office/drawing/2014/main" id="{3517CB96-43C2-4F17-B91A-C8D8E6B18B10}"/>
              </a:ext>
            </a:extLst>
          </p:cNvPr>
          <p:cNvGrpSpPr/>
          <p:nvPr/>
        </p:nvGrpSpPr>
        <p:grpSpPr>
          <a:xfrm>
            <a:off x="4909598" y="5788120"/>
            <a:ext cx="13131123" cy="3533435"/>
            <a:chOff x="7659226" y="1533399"/>
            <a:chExt cx="2120987" cy="1982932"/>
          </a:xfrm>
        </p:grpSpPr>
        <p:pic>
          <p:nvPicPr>
            <p:cNvPr id="26" name="Object 11">
              <a:extLst>
                <a:ext uri="{FF2B5EF4-FFF2-40B4-BE49-F238E27FC236}">
                  <a16:creationId xmlns:a16="http://schemas.microsoft.com/office/drawing/2014/main" id="{6CBD3FD2-E82A-462B-ADDE-7EDCEC3A5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7659226" y="1533399"/>
              <a:ext cx="2120987" cy="1982932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DCC1ECD-7546-4828-AE1F-D8BE488F73B3}"/>
              </a:ext>
            </a:extLst>
          </p:cNvPr>
          <p:cNvSpPr txBox="1"/>
          <p:nvPr/>
        </p:nvSpPr>
        <p:spPr>
          <a:xfrm>
            <a:off x="6158080" y="6431452"/>
            <a:ext cx="124347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-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데이터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분할수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n_splits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- epoch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를 나누어서 실행하는 횟수를 나타냄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iteration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-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성능이 증가하지 않는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epoch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을 몇 번이나 허용 할 지 정함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patience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349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46" y="7041794"/>
            <a:ext cx="4803254" cy="4795054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8234" y="1445168"/>
            <a:ext cx="1792037" cy="1792037"/>
            <a:chOff x="6338234" y="1445168"/>
            <a:chExt cx="1792037" cy="1792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8234" y="1445168"/>
              <a:ext cx="1792037" cy="179203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83098" y="1398381"/>
            <a:ext cx="5725813" cy="35240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300" kern="0" spc="-1500" dirty="0">
                <a:solidFill>
                  <a:srgbClr val="FFFFFF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ExtraBold" pitchFamily="34" charset="0"/>
              </a:rPr>
              <a:t>01</a:t>
            </a:r>
            <a:endParaRPr lang="en-US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314286" y="7176012"/>
            <a:ext cx="965714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kern="0" spc="-100" dirty="0">
                <a:solidFill>
                  <a:schemeClr val="bg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분석 목표 및 데이터 소개</a:t>
            </a:r>
            <a:endParaRPr lang="en-US" sz="4000" dirty="0">
              <a:solidFill>
                <a:schemeClr val="bg1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3150908" y="4062021"/>
            <a:ext cx="2572814" cy="2572814"/>
            <a:chOff x="13150908" y="4062021"/>
            <a:chExt cx="2572814" cy="25728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0908" y="4062021"/>
              <a:ext cx="2572814" cy="25728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29400" y="-711918"/>
            <a:ext cx="14410415" cy="12573000"/>
            <a:chOff x="6571135" y="-1256849"/>
            <a:chExt cx="12533921" cy="12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571135" y="-1256849"/>
              <a:ext cx="12533921" cy="126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51905" y="6815654"/>
            <a:ext cx="5935919" cy="5832345"/>
            <a:chOff x="-2351905" y="6815654"/>
            <a:chExt cx="5935919" cy="58323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83595" y="6817110"/>
            <a:ext cx="4321167" cy="737728"/>
            <a:chOff x="2783595" y="6817110"/>
            <a:chExt cx="4321167" cy="7377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3595" y="6817110"/>
              <a:ext cx="4321167" cy="73772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789C18-BD07-4F71-804D-E0822D928535}"/>
              </a:ext>
            </a:extLst>
          </p:cNvPr>
          <p:cNvSpPr txBox="1"/>
          <p:nvPr/>
        </p:nvSpPr>
        <p:spPr>
          <a:xfrm>
            <a:off x="365203" y="340054"/>
            <a:ext cx="7086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모델링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– 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학습 시작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8CC36C-0967-4E9F-B58E-E7644C8B3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03" y="1402497"/>
            <a:ext cx="10767993" cy="4357767"/>
          </a:xfrm>
          <a:prstGeom prst="rect">
            <a:avLst/>
          </a:prstGeom>
        </p:spPr>
      </p:pic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1A31A3C9-34AB-4DB9-A94E-304FFAC15449}"/>
              </a:ext>
            </a:extLst>
          </p:cNvPr>
          <p:cNvGrpSpPr/>
          <p:nvPr/>
        </p:nvGrpSpPr>
        <p:grpSpPr>
          <a:xfrm>
            <a:off x="5567718" y="5807044"/>
            <a:ext cx="12186881" cy="4357767"/>
            <a:chOff x="7659226" y="4091456"/>
            <a:chExt cx="2096062" cy="2092483"/>
          </a:xfrm>
        </p:grpSpPr>
        <p:pic>
          <p:nvPicPr>
            <p:cNvPr id="13" name="Object 19">
              <a:extLst>
                <a:ext uri="{FF2B5EF4-FFF2-40B4-BE49-F238E27FC236}">
                  <a16:creationId xmlns:a16="http://schemas.microsoft.com/office/drawing/2014/main" id="{86A9C09C-6CE1-4DB8-97B1-7B1AA750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59226" y="4091456"/>
              <a:ext cx="2096062" cy="20924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882AC2D-918F-4C1F-A682-EF526632729C}"/>
              </a:ext>
            </a:extLst>
          </p:cNvPr>
          <p:cNvSpPr txBox="1"/>
          <p:nvPr/>
        </p:nvSpPr>
        <p:spPr>
          <a:xfrm>
            <a:off x="6934200" y="6229032"/>
            <a:ext cx="12434720" cy="29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- </a:t>
            </a:r>
            <a:r>
              <a:rPr kumimoji="0" lang="en-US" altLang="ko-K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catbootclassifier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로 모델을 만듦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- </a:t>
            </a:r>
            <a:r>
              <a:rPr kumimoji="0" lang="en-US" altLang="ko-K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model_fit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으로 </a:t>
            </a:r>
            <a:r>
              <a:rPr kumimoji="0" lang="en-US" altLang="ko-K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model_compile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에서 지정한 방식으로 학습 진행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- </a:t>
            </a:r>
            <a:r>
              <a:rPr kumimoji="0" lang="en-US" altLang="ko-K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eval_set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으로 검증 세트 지정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- Append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로 기존 리스트에 요소 추가 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break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로 반복문을 끝냄</a:t>
            </a:r>
          </a:p>
        </p:txBody>
      </p:sp>
    </p:spTree>
    <p:extLst>
      <p:ext uri="{BB962C8B-B14F-4D97-AF65-F5344CB8AC3E}">
        <p14:creationId xmlns:p14="http://schemas.microsoft.com/office/powerpoint/2010/main" val="4141850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29400" y="-952500"/>
            <a:ext cx="14410415" cy="12573000"/>
            <a:chOff x="6571135" y="-1256849"/>
            <a:chExt cx="12533921" cy="12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571135" y="-1256849"/>
              <a:ext cx="12533921" cy="126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51905" y="6815654"/>
            <a:ext cx="5935919" cy="5832345"/>
            <a:chOff x="-2351905" y="6815654"/>
            <a:chExt cx="5935919" cy="58323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83595" y="6817110"/>
            <a:ext cx="4321167" cy="737728"/>
            <a:chOff x="2783595" y="6817110"/>
            <a:chExt cx="4321167" cy="7377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3595" y="6817110"/>
              <a:ext cx="4321167" cy="737728"/>
            </a:xfrm>
            <a:prstGeom prst="rect">
              <a:avLst/>
            </a:prstGeom>
          </p:spPr>
        </p:pic>
      </p:grpSp>
      <p:grpSp>
        <p:nvGrpSpPr>
          <p:cNvPr id="25" name="그룹 1003">
            <a:extLst>
              <a:ext uri="{FF2B5EF4-FFF2-40B4-BE49-F238E27FC236}">
                <a16:creationId xmlns:a16="http://schemas.microsoft.com/office/drawing/2014/main" id="{3517CB96-43C2-4F17-B91A-C8D8E6B18B10}"/>
              </a:ext>
            </a:extLst>
          </p:cNvPr>
          <p:cNvGrpSpPr/>
          <p:nvPr/>
        </p:nvGrpSpPr>
        <p:grpSpPr>
          <a:xfrm>
            <a:off x="11548607" y="6414899"/>
            <a:ext cx="4572001" cy="1750726"/>
            <a:chOff x="7659226" y="1533399"/>
            <a:chExt cx="2120987" cy="1982932"/>
          </a:xfrm>
        </p:grpSpPr>
        <p:pic>
          <p:nvPicPr>
            <p:cNvPr id="26" name="Object 11">
              <a:extLst>
                <a:ext uri="{FF2B5EF4-FFF2-40B4-BE49-F238E27FC236}">
                  <a16:creationId xmlns:a16="http://schemas.microsoft.com/office/drawing/2014/main" id="{6CBD3FD2-E82A-462B-ADDE-7EDCEC3A5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659226" y="1533399"/>
              <a:ext cx="2120987" cy="198293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BAF760-6A9A-4DBB-A1C9-05D2465A76CA}"/>
              </a:ext>
            </a:extLst>
          </p:cNvPr>
          <p:cNvSpPr txBox="1"/>
          <p:nvPr/>
        </p:nvSpPr>
        <p:spPr>
          <a:xfrm>
            <a:off x="497305" y="504749"/>
            <a:ext cx="7086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Cv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결과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039DC0-662E-48C7-B85D-A01DCFD41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05" y="2933700"/>
            <a:ext cx="14594305" cy="23653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FB062C-6C0E-47CD-9BA6-875362BE091A}"/>
              </a:ext>
            </a:extLst>
          </p:cNvPr>
          <p:cNvSpPr txBox="1"/>
          <p:nvPr/>
        </p:nvSpPr>
        <p:spPr>
          <a:xfrm>
            <a:off x="12420600" y="6859369"/>
            <a:ext cx="394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약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0.68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의 결과</a:t>
            </a:r>
          </a:p>
        </p:txBody>
      </p:sp>
    </p:spTree>
    <p:extLst>
      <p:ext uri="{BB962C8B-B14F-4D97-AF65-F5344CB8AC3E}">
        <p14:creationId xmlns:p14="http://schemas.microsoft.com/office/powerpoint/2010/main" val="354036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29400" y="-952500"/>
            <a:ext cx="14410415" cy="12573000"/>
            <a:chOff x="6571135" y="-1256849"/>
            <a:chExt cx="12533921" cy="12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571135" y="-1256849"/>
              <a:ext cx="12533921" cy="126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51905" y="6815654"/>
            <a:ext cx="5935919" cy="5832345"/>
            <a:chOff x="-2351905" y="6815654"/>
            <a:chExt cx="5935919" cy="58323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83595" y="6817110"/>
            <a:ext cx="4321167" cy="737728"/>
            <a:chOff x="2783595" y="6817110"/>
            <a:chExt cx="4321167" cy="7377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3595" y="6817110"/>
              <a:ext cx="4321167" cy="737728"/>
            </a:xfrm>
            <a:prstGeom prst="rect">
              <a:avLst/>
            </a:prstGeom>
          </p:spPr>
        </p:pic>
      </p:grpSp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1A31A3C9-34AB-4DB9-A94E-304FFAC15449}"/>
              </a:ext>
            </a:extLst>
          </p:cNvPr>
          <p:cNvGrpSpPr/>
          <p:nvPr/>
        </p:nvGrpSpPr>
        <p:grpSpPr>
          <a:xfrm>
            <a:off x="7696200" y="6924285"/>
            <a:ext cx="8991600" cy="3044584"/>
            <a:chOff x="7659226" y="4091456"/>
            <a:chExt cx="2096062" cy="2092483"/>
          </a:xfrm>
        </p:grpSpPr>
        <p:pic>
          <p:nvPicPr>
            <p:cNvPr id="13" name="Object 19">
              <a:extLst>
                <a:ext uri="{FF2B5EF4-FFF2-40B4-BE49-F238E27FC236}">
                  <a16:creationId xmlns:a16="http://schemas.microsoft.com/office/drawing/2014/main" id="{86A9C09C-6CE1-4DB8-97B1-7B1AA750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9226" y="4091456"/>
              <a:ext cx="2096062" cy="209248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43C6019-5B4B-46F2-92CE-828CCCAFD6BE}"/>
              </a:ext>
            </a:extLst>
          </p:cNvPr>
          <p:cNvSpPr txBox="1"/>
          <p:nvPr/>
        </p:nvSpPr>
        <p:spPr>
          <a:xfrm>
            <a:off x="533400" y="419100"/>
            <a:ext cx="1592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Threshold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값 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0.4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로 설정에 따른 검정점수 확인 및 추론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DB1A2DC-6049-4DC0-A1B8-9C369AF4A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89" y="1601281"/>
            <a:ext cx="11996688" cy="47060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A06EFA-53CB-4234-A1A3-9DD2E419AA14}"/>
              </a:ext>
            </a:extLst>
          </p:cNvPr>
          <p:cNvSpPr txBox="1"/>
          <p:nvPr/>
        </p:nvSpPr>
        <p:spPr>
          <a:xfrm>
            <a:off x="8458200" y="7661747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Threshold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는 분류기준을 뜻함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Threshold=0.4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로 설정했더니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f1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값이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0.71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로 증가</a:t>
            </a:r>
          </a:p>
        </p:txBody>
      </p:sp>
    </p:spTree>
    <p:extLst>
      <p:ext uri="{BB962C8B-B14F-4D97-AF65-F5344CB8AC3E}">
        <p14:creationId xmlns:p14="http://schemas.microsoft.com/office/powerpoint/2010/main" val="2518729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29400" y="-952500"/>
            <a:ext cx="14410415" cy="12573000"/>
            <a:chOff x="6571135" y="-1256849"/>
            <a:chExt cx="12533921" cy="12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571135" y="-1256849"/>
              <a:ext cx="12533921" cy="126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51905" y="6815654"/>
            <a:ext cx="5935919" cy="5832345"/>
            <a:chOff x="-2351905" y="6815654"/>
            <a:chExt cx="5935919" cy="58323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83595" y="6817110"/>
            <a:ext cx="4321167" cy="737728"/>
            <a:chOff x="2783595" y="6817110"/>
            <a:chExt cx="4321167" cy="7377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3595" y="6817110"/>
              <a:ext cx="4321167" cy="737728"/>
            </a:xfrm>
            <a:prstGeom prst="rect">
              <a:avLst/>
            </a:prstGeom>
          </p:spPr>
        </p:pic>
      </p:grpSp>
      <p:grpSp>
        <p:nvGrpSpPr>
          <p:cNvPr id="25" name="그룹 1003">
            <a:extLst>
              <a:ext uri="{FF2B5EF4-FFF2-40B4-BE49-F238E27FC236}">
                <a16:creationId xmlns:a16="http://schemas.microsoft.com/office/drawing/2014/main" id="{3517CB96-43C2-4F17-B91A-C8D8E6B18B10}"/>
              </a:ext>
            </a:extLst>
          </p:cNvPr>
          <p:cNvGrpSpPr/>
          <p:nvPr/>
        </p:nvGrpSpPr>
        <p:grpSpPr>
          <a:xfrm>
            <a:off x="10515600" y="6105574"/>
            <a:ext cx="5685295" cy="1950889"/>
            <a:chOff x="7659226" y="1533399"/>
            <a:chExt cx="2120987" cy="1982932"/>
          </a:xfrm>
        </p:grpSpPr>
        <p:pic>
          <p:nvPicPr>
            <p:cNvPr id="26" name="Object 11">
              <a:extLst>
                <a:ext uri="{FF2B5EF4-FFF2-40B4-BE49-F238E27FC236}">
                  <a16:creationId xmlns:a16="http://schemas.microsoft.com/office/drawing/2014/main" id="{6CBD3FD2-E82A-462B-ADDE-7EDCEC3A5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659226" y="1533399"/>
              <a:ext cx="2120987" cy="198293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BAF760-6A9A-4DBB-A1C9-05D2465A76CA}"/>
              </a:ext>
            </a:extLst>
          </p:cNvPr>
          <p:cNvSpPr txBox="1"/>
          <p:nvPr/>
        </p:nvSpPr>
        <p:spPr>
          <a:xfrm>
            <a:off x="838200" y="465632"/>
            <a:ext cx="7086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결과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56AEB5-AB24-4FA7-B830-C02343C09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2705414"/>
            <a:ext cx="16515495" cy="19508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B08995-EE8C-46E9-9859-497DEE6B9430}"/>
              </a:ext>
            </a:extLst>
          </p:cNvPr>
          <p:cNvSpPr txBox="1"/>
          <p:nvPr/>
        </p:nvSpPr>
        <p:spPr>
          <a:xfrm>
            <a:off x="11277600" y="6743700"/>
            <a:ext cx="4237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Private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리더보드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201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위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301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4762" y="-228571"/>
            <a:ext cx="18537652" cy="3001681"/>
            <a:chOff x="-104762" y="-228571"/>
            <a:chExt cx="18537652" cy="3001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04762" y="-228571"/>
              <a:ext cx="18537652" cy="30016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5912" y="3461255"/>
            <a:ext cx="16976304" cy="5948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461846" y="1168987"/>
            <a:ext cx="3789868" cy="1072714"/>
            <a:chOff x="6659688" y="5839861"/>
            <a:chExt cx="3789868" cy="1072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59688" y="5839861"/>
              <a:ext cx="3789868" cy="1072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685614" y="1659386"/>
            <a:ext cx="3852608" cy="1090473"/>
            <a:chOff x="10227068" y="7611058"/>
            <a:chExt cx="3852608" cy="109047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7068" y="7611058"/>
              <a:ext cx="3852608" cy="10904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783374" y="-715006"/>
            <a:ext cx="6171429" cy="2572869"/>
            <a:chOff x="14783374" y="-715006"/>
            <a:chExt cx="6171429" cy="257286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158BF1-181D-4F31-91EC-655F4F1B230D}"/>
              </a:ext>
            </a:extLst>
          </p:cNvPr>
          <p:cNvSpPr txBox="1"/>
          <p:nvPr/>
        </p:nvSpPr>
        <p:spPr>
          <a:xfrm>
            <a:off x="7003857" y="764437"/>
            <a:ext cx="43204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마무리 및 소감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FAFE5-517F-424B-88F6-F44079377208}"/>
              </a:ext>
            </a:extLst>
          </p:cNvPr>
          <p:cNvSpPr txBox="1"/>
          <p:nvPr/>
        </p:nvSpPr>
        <p:spPr>
          <a:xfrm>
            <a:off x="1454065" y="3949125"/>
            <a:ext cx="1289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잘한 점</a:t>
            </a:r>
            <a:endParaRPr lang="en-US" altLang="ko-KR" sz="32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BDC70-A1E5-4F91-8A90-6922D5197E4F}"/>
              </a:ext>
            </a:extLst>
          </p:cNvPr>
          <p:cNvSpPr txBox="1"/>
          <p:nvPr/>
        </p:nvSpPr>
        <p:spPr>
          <a:xfrm>
            <a:off x="1447800" y="4762500"/>
            <a:ext cx="14005757" cy="1284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모델링에 대해 체계적으로 배운 적이 없었기에</a:t>
            </a:r>
            <a:r>
              <a:rPr lang="en-US" altLang="ko-KR" sz="28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28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이번 기회를 통해 이론을 공부하여 적용하고자 노력했다</a:t>
            </a:r>
            <a:r>
              <a:rPr lang="en-US" altLang="ko-KR" sz="28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여러가지 방법으로 모델링한 후 최적의 방법을 도출할 수 있었다</a:t>
            </a:r>
            <a:r>
              <a:rPr lang="en-US" altLang="ko-KR" sz="28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A0C2B8-C66B-4CF8-8FFD-3DD79C10583A}"/>
              </a:ext>
            </a:extLst>
          </p:cNvPr>
          <p:cNvSpPr txBox="1"/>
          <p:nvPr/>
        </p:nvSpPr>
        <p:spPr>
          <a:xfrm>
            <a:off x="1454065" y="6735098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아쉬운 점</a:t>
            </a:r>
            <a:endParaRPr lang="en-US" altLang="ko-KR" sz="32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46CDAF-D17E-4A5C-A024-F895FA927D00}"/>
              </a:ext>
            </a:extLst>
          </p:cNvPr>
          <p:cNvSpPr txBox="1"/>
          <p:nvPr/>
        </p:nvSpPr>
        <p:spPr>
          <a:xfrm>
            <a:off x="1447800" y="7535001"/>
            <a:ext cx="11271034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머신러닝에</a:t>
            </a:r>
            <a:r>
              <a:rPr lang="ko-KR" altLang="en-US" sz="28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대해 더 잘 알았다면 더 좋은 결과가 있었을 것이라는 아쉬움이 남는다</a:t>
            </a:r>
            <a:r>
              <a:rPr lang="en-US" altLang="ko-KR" sz="28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17528" y="2359020"/>
            <a:ext cx="6027193" cy="6128871"/>
            <a:chOff x="15317528" y="2359020"/>
            <a:chExt cx="6027193" cy="61288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620000">
              <a:off x="15317528" y="2359020"/>
              <a:ext cx="6027193" cy="61288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26326" y="-2420039"/>
            <a:ext cx="7409626" cy="4573412"/>
            <a:chOff x="-2126326" y="-2420039"/>
            <a:chExt cx="7409626" cy="4573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40000">
              <a:off x="-2126326" y="-2420039"/>
              <a:ext cx="7409626" cy="457341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56645" y="3682351"/>
            <a:ext cx="16372424" cy="1985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300" kern="0" spc="-800" dirty="0">
                <a:solidFill>
                  <a:srgbClr val="FFFFFF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ExtraBold" pitchFamily="34" charset="0"/>
              </a:rPr>
              <a:t>THANK YOU</a:t>
            </a:r>
            <a:endParaRPr lang="en-US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407376" y="9155364"/>
            <a:ext cx="4761681" cy="2180458"/>
            <a:chOff x="407376" y="9155364"/>
            <a:chExt cx="4761681" cy="2180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376" y="9155364"/>
              <a:ext cx="4761681" cy="2180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35494" y="6718563"/>
            <a:ext cx="5238975" cy="4417335"/>
            <a:chOff x="13935494" y="6718563"/>
            <a:chExt cx="5238975" cy="44173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35494" y="6718563"/>
              <a:ext cx="5238975" cy="44173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4762" y="7284188"/>
            <a:ext cx="5676190" cy="737728"/>
            <a:chOff x="6304762" y="7284188"/>
            <a:chExt cx="5676190" cy="737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4762" y="7284188"/>
              <a:ext cx="5676190" cy="7377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4428" y="6886026"/>
            <a:ext cx="2392291" cy="2347971"/>
            <a:chOff x="1424428" y="6886026"/>
            <a:chExt cx="2392291" cy="2347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000000">
              <a:off x="1424428" y="6886026"/>
              <a:ext cx="2392291" cy="2347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34022" y="1642278"/>
            <a:ext cx="5692577" cy="2373235"/>
            <a:chOff x="14334022" y="1642278"/>
            <a:chExt cx="5692577" cy="23732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34022" y="1642278"/>
              <a:ext cx="5692577" cy="237323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106127" y="5655975"/>
            <a:ext cx="1207346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kern="0" spc="-200" dirty="0">
                <a:solidFill>
                  <a:srgbClr val="FFFFFF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Bold" pitchFamily="34" charset="0"/>
              </a:rPr>
              <a:t>발표를 들어주셔서 감사합니다 :)</a:t>
            </a:r>
            <a:endParaRPr lang="en-US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0"/>
            <a:ext cx="18537652" cy="4819048"/>
            <a:chOff x="-95238" y="0"/>
            <a:chExt cx="185376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0"/>
              <a:ext cx="18537652" cy="48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89729" y="-674308"/>
            <a:ext cx="2300270" cy="2300997"/>
            <a:chOff x="15589729" y="-674308"/>
            <a:chExt cx="2300270" cy="23009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20000">
              <a:off x="15589729" y="-674308"/>
              <a:ext cx="2300270" cy="230099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40536" y="924904"/>
            <a:ext cx="1347869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kern="0" spc="-400" dirty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ExtraBold" pitchFamily="34" charset="0"/>
              </a:rPr>
              <a:t>잡케어 추천 알고리즘 경진대회</a:t>
            </a:r>
            <a:endParaRPr lang="en-US" b="1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3100724" y="6739296"/>
            <a:ext cx="3931535" cy="1076527"/>
            <a:chOff x="3100724" y="6739296"/>
            <a:chExt cx="3931535" cy="10765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0724" y="6739296"/>
              <a:ext cx="3931535" cy="107652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287823" y="7029128"/>
            <a:ext cx="555733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b="1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잡케어</a:t>
            </a:r>
            <a:endParaRPr lang="en-US" b="1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7680" y="7943858"/>
            <a:ext cx="921972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일자리를 탐색하는 구직자에게 구직자의 이력서를 </a:t>
            </a:r>
            <a:r>
              <a:rPr lang="en-US" sz="3200" b="1" kern="0" spc="-200" dirty="0" err="1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통해</a:t>
            </a:r>
            <a:r>
              <a:rPr lang="en-US" sz="3200" b="1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3200" b="1" kern="0" spc="-200" dirty="0" err="1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직무역량을</a:t>
            </a:r>
            <a:r>
              <a:rPr lang="en-US" sz="3200" b="1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 분석하여 훈련, 일자리 상담 등에 활용할 수 </a:t>
            </a:r>
            <a:r>
              <a:rPr lang="en-US" sz="3200" b="1" kern="0" spc="-200" dirty="0" err="1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있도록</a:t>
            </a:r>
            <a:r>
              <a:rPr lang="en-US" sz="3200" b="1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  </a:t>
            </a:r>
            <a:r>
              <a:rPr lang="en-US" sz="3200" b="1" kern="0" spc="-200" dirty="0" err="1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지원하는</a:t>
            </a:r>
            <a:r>
              <a:rPr lang="en-US" sz="3200" b="1" kern="0" spc="-2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 </a:t>
            </a:r>
          </a:p>
          <a:p>
            <a:pPr algn="ctr"/>
            <a:r>
              <a:rPr lang="en-US" sz="3200" b="1" kern="0" spc="-200" dirty="0" err="1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시스템</a:t>
            </a:r>
            <a:endParaRPr lang="en-US" sz="2400" b="1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693370" y="-89882"/>
            <a:ext cx="2274463" cy="2232325"/>
            <a:chOff x="693370" y="-89882"/>
            <a:chExt cx="2274463" cy="22323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370" y="-89882"/>
              <a:ext cx="2274463" cy="22323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3363" y="3579982"/>
            <a:ext cx="2115306" cy="2414347"/>
            <a:chOff x="1553363" y="3579982"/>
            <a:chExt cx="2115306" cy="24143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3363" y="3579982"/>
              <a:ext cx="2115306" cy="24143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89932" y="2409524"/>
            <a:ext cx="7243059" cy="7214606"/>
            <a:chOff x="9989932" y="2409524"/>
            <a:chExt cx="7243059" cy="72146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89932" y="2409524"/>
              <a:ext cx="7243059" cy="721460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9380965" y="5853469"/>
            <a:ext cx="8450210" cy="1985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100" b="1" kern="0" spc="-3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회원 속성, 회원 선호 속성, </a:t>
            </a:r>
          </a:p>
          <a:p>
            <a:pPr algn="ctr"/>
            <a:r>
              <a:rPr lang="en-US" sz="4100" b="1" kern="0" spc="-300" dirty="0" err="1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컨텐츠</a:t>
            </a:r>
            <a:r>
              <a:rPr lang="en-US" sz="4100" b="1" kern="0" spc="-3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 속성 등을 이용하여 </a:t>
            </a:r>
          </a:p>
          <a:p>
            <a:pPr algn="ctr"/>
            <a:r>
              <a:rPr lang="en-US" sz="4100" b="1" kern="0" spc="-300" dirty="0">
                <a:solidFill>
                  <a:srgbClr val="FFCD4A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컨텐츠 이용 여부</a:t>
            </a:r>
            <a:r>
              <a:rPr lang="en-US" sz="4100" b="1" kern="0" spc="-3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를 예측</a:t>
            </a:r>
            <a:endParaRPr lang="en-US" b="1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228293" y="3312297"/>
            <a:ext cx="2822001" cy="3013501"/>
            <a:chOff x="1228293" y="3312297"/>
            <a:chExt cx="2822001" cy="30135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8293" y="3312297"/>
              <a:ext cx="2822001" cy="30135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22901" y="3570459"/>
            <a:ext cx="2129710" cy="2423871"/>
            <a:chOff x="6122901" y="3570459"/>
            <a:chExt cx="2129710" cy="24238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2901" y="3570459"/>
              <a:ext cx="2129710" cy="24238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68863" y="4644299"/>
            <a:ext cx="965949" cy="493714"/>
            <a:chOff x="4468863" y="4644299"/>
            <a:chExt cx="965949" cy="493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8863" y="4644299"/>
              <a:ext cx="965949" cy="493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36603" y="3401075"/>
            <a:ext cx="2902305" cy="2911875"/>
            <a:chOff x="5736603" y="3401075"/>
            <a:chExt cx="2902305" cy="291187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6603" y="3401075"/>
              <a:ext cx="2902305" cy="29118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05607" y="3105653"/>
            <a:ext cx="2325995" cy="2202653"/>
            <a:chOff x="12505607" y="3105653"/>
            <a:chExt cx="2325995" cy="22026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05607" y="3105653"/>
              <a:ext cx="2325995" cy="22026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71135" y="-1256849"/>
            <a:ext cx="12533921" cy="12609524"/>
            <a:chOff x="6571135" y="-1256849"/>
            <a:chExt cx="12533921" cy="12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571135" y="-1256849"/>
              <a:ext cx="12533921" cy="126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51905" y="6815654"/>
            <a:ext cx="5935919" cy="5832345"/>
            <a:chOff x="-2351905" y="6815654"/>
            <a:chExt cx="5935919" cy="58323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52381" y="1375195"/>
            <a:ext cx="4600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-4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활용 데이터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9524" y="2881842"/>
            <a:ext cx="550331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분석 활용 데이터 목록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36762" y="1578732"/>
            <a:ext cx="624447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-200" normalizeH="0" baseline="0" noProof="0" dirty="0">
                <a:ln>
                  <a:noFill/>
                </a:ln>
                <a:solidFill>
                  <a:srgbClr val="FF725D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train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659226" y="1533399"/>
            <a:ext cx="1387126" cy="1296838"/>
            <a:chOff x="7659226" y="1533399"/>
            <a:chExt cx="1387126" cy="12968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659226" y="1533399"/>
              <a:ext cx="1387126" cy="129683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836762" y="2391048"/>
            <a:ext cx="1047342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훈련용 데이터.  칼럼 35개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17714" y="4175874"/>
            <a:ext cx="624447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-200" normalizeH="0" baseline="0" noProof="0" dirty="0">
                <a:ln>
                  <a:noFill/>
                </a:ln>
                <a:solidFill>
                  <a:srgbClr val="FFC57D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test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17714" y="4950086"/>
            <a:ext cx="600000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테스트용 데이터. 칼럼 34개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36762" y="6967569"/>
            <a:ext cx="624447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-200" normalizeH="0" baseline="0" noProof="0" dirty="0">
                <a:ln>
                  <a:noFill/>
                </a:ln>
                <a:solidFill>
                  <a:srgbClr val="FF725D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속성 D, L, H 코드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36762" y="7779886"/>
            <a:ext cx="1129801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train, test 데이터의 일부 칼럼 속성에 대한 데이터.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속성 D, L 코드 칼럼 5개. 속성 H 코드 칼럼 3개.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7659226" y="4091456"/>
            <a:ext cx="1387126" cy="1384757"/>
            <a:chOff x="7659226" y="4091456"/>
            <a:chExt cx="1387126" cy="13847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9226" y="4091456"/>
              <a:ext cx="1387126" cy="13847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59226" y="6814551"/>
            <a:ext cx="1483631" cy="1394032"/>
            <a:chOff x="7659226" y="6814551"/>
            <a:chExt cx="1483631" cy="13940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7659226" y="6814551"/>
              <a:ext cx="1483631" cy="13940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45657" y="1849135"/>
            <a:ext cx="401806" cy="619450"/>
            <a:chOff x="8145657" y="1849135"/>
            <a:chExt cx="401806" cy="61945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5657" y="1849135"/>
              <a:ext cx="401806" cy="6194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02999" y="7271688"/>
            <a:ext cx="756722" cy="496346"/>
            <a:chOff x="8002999" y="7271688"/>
            <a:chExt cx="756722" cy="4963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2999" y="7271688"/>
              <a:ext cx="756722" cy="4963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83595" y="6817110"/>
            <a:ext cx="4321167" cy="737728"/>
            <a:chOff x="2783595" y="6817110"/>
            <a:chExt cx="4321167" cy="73772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3595" y="6817110"/>
              <a:ext cx="4321167" cy="7377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31372" y="4422850"/>
            <a:ext cx="605706" cy="726266"/>
            <a:chOff x="8031372" y="4422850"/>
            <a:chExt cx="605706" cy="72626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31372" y="4422850"/>
              <a:ext cx="605706" cy="726266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A9F420C-DFED-49F1-AA60-D4C244C1E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0838" y="3667885"/>
            <a:ext cx="3083243" cy="33504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71135" y="-1256849"/>
            <a:ext cx="12533921" cy="12609524"/>
            <a:chOff x="6571135" y="-1256849"/>
            <a:chExt cx="12533921" cy="12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571135" y="-1256849"/>
              <a:ext cx="12533921" cy="126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51905" y="6815654"/>
            <a:ext cx="5935919" cy="5832345"/>
            <a:chOff x="-2351905" y="6815654"/>
            <a:chExt cx="5935919" cy="5832345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52381" y="1381039"/>
            <a:ext cx="724285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-4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활용 데이터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1905" y="2853271"/>
            <a:ext cx="537540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데이터 칼럼 설명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783595" y="6817110"/>
            <a:ext cx="4321167" cy="737728"/>
            <a:chOff x="2783595" y="6817110"/>
            <a:chExt cx="4321167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3595" y="6817110"/>
              <a:ext cx="4321167" cy="737728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818561"/>
              </p:ext>
            </p:extLst>
          </p:nvPr>
        </p:nvGraphicFramePr>
        <p:xfrm>
          <a:off x="7033001" y="1006324"/>
          <a:ext cx="11407399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1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075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칼럼명</a:t>
                      </a:r>
                      <a:endParaRPr lang="en-US" sz="32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DAE0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칼럼 설명</a:t>
                      </a:r>
                      <a:endParaRPr lang="en-US" sz="32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DAE0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형태</a:t>
                      </a:r>
                      <a:endParaRPr lang="en-US" sz="32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DAE0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비고</a:t>
                      </a:r>
                      <a:endParaRPr lang="en-US" sz="32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DAE0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rgbClr val="FF0000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target</a:t>
                      </a:r>
                      <a:endParaRPr lang="en-US" sz="2400" dirty="0">
                        <a:solidFill>
                          <a:srgbClr val="FF0000"/>
                        </a:solidFill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컨텐츠 사용 여부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명목형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예측할 변수, 0 또는 1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contents_attribute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컨텐츠 속성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명목형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I,A,J,J 하위,C,K,L,D,M,E,H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person_attribute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회원 속성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명목형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A, A 하위, B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person_prefer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회원 선호 속성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명목형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C, D1,D2,D3,E,F,G,H1,H2,H3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contents_open_dt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컨텐츠 열람 일시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날짜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match_yn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속성 D,H 매칭 여부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논리형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회원선호속성과 컨텐츠속성 일치 여부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contents_rn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컨텐츠 번호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수치형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person_rn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사용자 번호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수치형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123810" y="318606"/>
            <a:ext cx="537540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train, test 데이터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78184" y="6173601"/>
            <a:ext cx="5975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속성 D, L, H 코드 데이터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aphicFrame>
        <p:nvGraphicFramePr>
          <p:cNvPr id="4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529816"/>
              </p:ext>
            </p:extLst>
          </p:nvPr>
        </p:nvGraphicFramePr>
        <p:xfrm>
          <a:off x="7117497" y="6974986"/>
          <a:ext cx="564086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칼럼명</a:t>
                      </a:r>
                      <a:endParaRPr lang="en-US" sz="32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DAE0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비고</a:t>
                      </a:r>
                      <a:endParaRPr lang="en-US" sz="32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DAE0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속성 코드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D,L,H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대분류 코드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D,L,H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중분류 코드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D,L,H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소분류 코드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D,L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세분류 코드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Times New Roman"/>
                        </a:rPr>
                        <a:t>D,L</a:t>
                      </a:r>
                      <a:endParaRPr lang="en-US" sz="24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Times New Roman"/>
                      </a:endParaRPr>
                    </a:p>
                  </a:txBody>
                  <a:tcPr>
                    <a:solidFill>
                      <a:srgbClr val="F6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46" y="7041794"/>
            <a:ext cx="4803254" cy="4795054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8234" y="1445168"/>
            <a:ext cx="1792037" cy="1792037"/>
            <a:chOff x="6338234" y="1445168"/>
            <a:chExt cx="1792037" cy="1792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8234" y="1445168"/>
              <a:ext cx="1792037" cy="179203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83098" y="1398381"/>
            <a:ext cx="5725813" cy="35240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300" kern="0" spc="-1500" dirty="0">
                <a:solidFill>
                  <a:srgbClr val="FFFFFF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ExtraBold" pitchFamily="34" charset="0"/>
              </a:rPr>
              <a:t>02</a:t>
            </a:r>
            <a:endParaRPr lang="en-US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314286" y="7176010"/>
            <a:ext cx="965714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kern="0" spc="-100" dirty="0">
                <a:solidFill>
                  <a:schemeClr val="bg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Bold" pitchFamily="34" charset="0"/>
              </a:rPr>
              <a:t>EDA(</a:t>
            </a:r>
            <a:r>
              <a:rPr lang="ko-KR" altLang="en-US" sz="6000" kern="0" spc="-100" dirty="0">
                <a:solidFill>
                  <a:schemeClr val="bg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Bold" pitchFamily="34" charset="0"/>
              </a:rPr>
              <a:t>탐색적 자료 분석</a:t>
            </a:r>
            <a:r>
              <a:rPr lang="en-US" altLang="ko-KR" sz="6000" kern="0" spc="-100" dirty="0">
                <a:solidFill>
                  <a:schemeClr val="bg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Bold" pitchFamily="34" charset="0"/>
              </a:rPr>
              <a:t>)</a:t>
            </a:r>
            <a:endParaRPr lang="en-US" sz="6000" dirty="0">
              <a:solidFill>
                <a:schemeClr val="bg1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3150908" y="4062021"/>
            <a:ext cx="2572814" cy="2572814"/>
            <a:chOff x="13150908" y="4062021"/>
            <a:chExt cx="2572814" cy="25728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0908" y="4062021"/>
              <a:ext cx="2572814" cy="2572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9353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10358"/>
            <a:ext cx="18537652" cy="4819048"/>
            <a:chOff x="-95238" y="0"/>
            <a:chExt cx="185376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0"/>
              <a:ext cx="18537652" cy="48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89729" y="-674308"/>
            <a:ext cx="2300270" cy="2300997"/>
            <a:chOff x="15589729" y="-674308"/>
            <a:chExt cx="2300270" cy="23009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20000">
              <a:off x="15589729" y="-674308"/>
              <a:ext cx="2300270" cy="23009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73307" y="2356051"/>
            <a:ext cx="1619729" cy="1552584"/>
            <a:chOff x="15073307" y="2356051"/>
            <a:chExt cx="1619729" cy="1552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040000">
              <a:off x="15073307" y="2356051"/>
              <a:ext cx="1619729" cy="155258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057064" y="771018"/>
            <a:ext cx="1015178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kern="0" spc="-400" dirty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  <a:cs typeface="NanumSquareRoundOTF ExtraBold" pitchFamily="34" charset="0"/>
              </a:rPr>
              <a:t>EDA</a:t>
            </a:r>
            <a:endParaRPr lang="en-US" sz="28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1244449" y="7127971"/>
            <a:ext cx="3834921" cy="1001176"/>
            <a:chOff x="11244449" y="7127971"/>
            <a:chExt cx="3834921" cy="10011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4449" y="7127971"/>
              <a:ext cx="3834921" cy="10011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76452" y="6892598"/>
            <a:ext cx="3931535" cy="1076527"/>
            <a:chOff x="3376452" y="6892598"/>
            <a:chExt cx="3931535" cy="10765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76452" y="6892598"/>
              <a:ext cx="3931535" cy="10765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563551" y="6951604"/>
            <a:ext cx="555733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Target Columns</a:t>
            </a:r>
          </a:p>
          <a:p>
            <a:pPr algn="ctr"/>
            <a:r>
              <a:rPr lang="en-US" sz="30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 분포도 파악</a:t>
            </a:r>
            <a:endParaRPr lang="en-US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448261" y="7111620"/>
            <a:ext cx="555733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데이터에 포함된</a:t>
            </a:r>
          </a:p>
          <a:p>
            <a:pPr algn="ctr"/>
            <a:r>
              <a:rPr lang="en-US" sz="3000" kern="0" spc="-200" dirty="0">
                <a:solidFill>
                  <a:srgbClr val="FFFF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ExtraBold" pitchFamily="34" charset="0"/>
              </a:rPr>
              <a:t> 결측치 파악</a:t>
            </a:r>
            <a:endParaRPr lang="en-US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693370" y="-89882"/>
            <a:ext cx="2274463" cy="2232325"/>
            <a:chOff x="693370" y="-89882"/>
            <a:chExt cx="2274463" cy="22323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370" y="-89882"/>
              <a:ext cx="2274463" cy="223232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0050798" y="4897429"/>
            <a:ext cx="617142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서울남산 장체B" panose="02020603020101020101" pitchFamily="18" charset="-127"/>
                <a:cs typeface="Noto Sans CJK KR Regular" pitchFamily="34" charset="0"/>
              </a:rPr>
              <a:t>본문 내용을 입력해주세요.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2760419" y="3846872"/>
            <a:ext cx="4819212" cy="2173616"/>
            <a:chOff x="2760419" y="3846872"/>
            <a:chExt cx="4819212" cy="21736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60419" y="3846872"/>
              <a:ext cx="4819212" cy="217361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28222" y="8892584"/>
            <a:ext cx="9483604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7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job_data['target'].value_counts()</a:t>
            </a:r>
            <a:endParaRPr lang="en-US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10508720" y="3132343"/>
            <a:ext cx="5255584" cy="3795699"/>
            <a:chOff x="10508720" y="3132343"/>
            <a:chExt cx="5255584" cy="37956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08720" y="3132343"/>
              <a:ext cx="5255584" cy="379569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8197623" y="8892584"/>
            <a:ext cx="9928571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mis_val_df['mis_val_bool'].value_counts()</a:t>
            </a:r>
            <a:endParaRPr lang="en-US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84122" y="7871474"/>
            <a:ext cx="3946043" cy="2576367"/>
            <a:chOff x="15684122" y="7871474"/>
            <a:chExt cx="3946043" cy="2576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60000">
              <a:off x="15684122" y="7871474"/>
              <a:ext cx="3946043" cy="25763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3136137"/>
            <a:ext cx="9142857" cy="6696131"/>
            <a:chOff x="9142857" y="3136137"/>
            <a:chExt cx="9142857" cy="66961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136137"/>
              <a:ext cx="9142857" cy="6696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4959" y="146727"/>
            <a:ext cx="4862974" cy="3407631"/>
            <a:chOff x="-804959" y="146727"/>
            <a:chExt cx="4862974" cy="34076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3120000">
              <a:off x="-804959" y="146727"/>
              <a:ext cx="4862974" cy="34076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2734" y="3160714"/>
            <a:ext cx="7920123" cy="6553571"/>
            <a:chOff x="1222734" y="3160714"/>
            <a:chExt cx="7920123" cy="6553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2734" y="3160714"/>
              <a:ext cx="7920123" cy="65535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502935" y="7922480"/>
            <a:ext cx="6795606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- - 가장 많은 특징 값을 갖는 것이 'person_rn'</a:t>
            </a:r>
          </a:p>
          <a:p>
            <a:r>
              <a:rPr lang="en-US" sz="2400" kern="0" spc="-1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- - 동일한 특징 </a:t>
            </a:r>
            <a:r>
              <a:rPr lang="en-US" sz="2400" kern="0" spc="-100" dirty="0" err="1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값을</a:t>
            </a:r>
            <a:r>
              <a:rPr lang="en-US" sz="2400" kern="0" spc="-1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400" kern="0" spc="-100" dirty="0" err="1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갖는</a:t>
            </a:r>
            <a:r>
              <a:rPr lang="en-US" sz="2400" kern="0" spc="-1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 것은</a:t>
            </a:r>
          </a:p>
          <a:p>
            <a:r>
              <a:rPr lang="en-US" sz="2400" kern="0" spc="-1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      ['person_prefer_f', '</a:t>
            </a:r>
            <a:r>
              <a:rPr lang="en-US" sz="2400" kern="0" spc="-100" dirty="0" err="1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person_prefer_g</a:t>
            </a:r>
            <a:r>
              <a:rPr lang="en-US" sz="2400" kern="0" spc="-1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‘’] </a:t>
            </a:r>
          </a:p>
          <a:p>
            <a:r>
              <a:rPr lang="en-US" sz="2400" kern="0" spc="-1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anumSquareRoundOTF Regular" pitchFamily="34" charset="0"/>
              </a:rPr>
              <a:t>      -&gt; 추후 drop</a:t>
            </a:r>
            <a:endParaRPr lang="en-US" sz="24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-605078" y="1527347"/>
            <a:ext cx="1077079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int형에 속하는 컬럼들에 특징 값 분포</a:t>
            </a:r>
            <a:endParaRPr lang="en-US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601951" y="2173739"/>
            <a:ext cx="6799815" cy="547636"/>
            <a:chOff x="1601951" y="2173739"/>
            <a:chExt cx="6799815" cy="5476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1951" y="2173739"/>
              <a:ext cx="6799815" cy="5476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2381" y="3226445"/>
            <a:ext cx="2972477" cy="6171429"/>
            <a:chOff x="952381" y="3226445"/>
            <a:chExt cx="2972477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381" y="3226445"/>
              <a:ext cx="2972477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66126" y="3660986"/>
            <a:ext cx="3256078" cy="3920254"/>
            <a:chOff x="4466126" y="3660986"/>
            <a:chExt cx="3256078" cy="39202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6126" y="3660986"/>
              <a:ext cx="3256078" cy="392025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671713" y="1530543"/>
            <a:ext cx="1142857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Float형에 속하는 컬럼들에 특징 값 분포</a:t>
            </a:r>
            <a:endParaRPr lang="en-US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9576475" y="3363856"/>
            <a:ext cx="3526531" cy="6171429"/>
            <a:chOff x="9576475" y="3363856"/>
            <a:chExt cx="3526531" cy="617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76475" y="3363856"/>
              <a:ext cx="3526531" cy="617142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0687031" y="6118812"/>
            <a:ext cx="9910592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- Float형인 것에 비해서 생각보다 </a:t>
            </a:r>
          </a:p>
          <a:p>
            <a:pPr algn="ctr"/>
            <a:r>
              <a:rPr lang="en-US" sz="26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cs typeface="Noto Sans CJK KR Regular" pitchFamily="34" charset="0"/>
              </a:rPr>
              <a:t>특징 값의 분포도가 크지 않음.</a:t>
            </a:r>
            <a:endParaRPr lang="en-US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9903346" y="2154368"/>
            <a:ext cx="7083554" cy="567007"/>
            <a:chOff x="9903346" y="2154368"/>
            <a:chExt cx="7083554" cy="5670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3346" y="2154368"/>
              <a:ext cx="7083554" cy="5670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1159</Words>
  <Application>Microsoft Office PowerPoint</Application>
  <PresentationFormat>사용자 지정</PresentationFormat>
  <Paragraphs>209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Calibri</vt:lpstr>
      <vt:lpstr>서울남산 장체EB</vt:lpstr>
      <vt:lpstr>서울남산 장체B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김주은</cp:lastModifiedBy>
  <cp:revision>13</cp:revision>
  <dcterms:created xsi:type="dcterms:W3CDTF">2022-02-11T23:50:23Z</dcterms:created>
  <dcterms:modified xsi:type="dcterms:W3CDTF">2022-02-12T13:20:03Z</dcterms:modified>
  <cp:contentStatus/>
</cp:coreProperties>
</file>